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6858000" cy="9906000" type="A4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6F0FE"/>
    <a:srgbClr val="FFFFFF"/>
    <a:srgbClr val="DEE6FE"/>
    <a:srgbClr val="C0D4FC"/>
    <a:srgbClr val="DAE9FE"/>
    <a:srgbClr val="C0D7FC"/>
    <a:srgbClr val="BFE5FD"/>
    <a:srgbClr val="CCECFF"/>
    <a:srgbClr val="FF6600"/>
    <a:srgbClr val="FF7C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테마 스타일 1 - 강조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012ECD-51FC-41F1-AA8D-1B2483CD663E}" styleName="밝은 스타일 2 - 강조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7E9639D4-E3E2-4D34-9284-5A2195B3D0D7}" styleName="밝은 스타일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F5AB1C69-6EDB-4FF4-983F-18BD219EF322}" styleName="보통 스타일 2 - 강조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3174" y="108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 dirty="0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9DD810-6349-42FF-9999-82E570E8A50A}" type="datetimeFigureOut">
              <a:rPr lang="ko-KR" altLang="en-US" smtClean="0"/>
              <a:pPr/>
              <a:t>2020-06-02</a:t>
            </a:fld>
            <a:endParaRPr lang="ko-KR" altLang="en-US" dirty="0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2111375" y="744538"/>
            <a:ext cx="25749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 dirty="0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0957AA-CCB9-446A-84B9-C92D4FC7CF1B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514351" y="3077284"/>
            <a:ext cx="5829300" cy="2123369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C8448-18CB-42CD-A217-B65CF9367381}" type="datetimeFigureOut">
              <a:rPr lang="ko-KR" altLang="en-US" smtClean="0"/>
              <a:pPr/>
              <a:t>2020-06-02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1F148-F984-418B-9552-4E2DE05945FF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C8448-18CB-42CD-A217-B65CF9367381}" type="datetimeFigureOut">
              <a:rPr lang="ko-KR" altLang="en-US" smtClean="0"/>
              <a:pPr/>
              <a:t>2020-06-02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1F148-F984-418B-9552-4E2DE05945FF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4972050" y="396703"/>
            <a:ext cx="1543050" cy="8452202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342901" y="396703"/>
            <a:ext cx="4514850" cy="8452202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C8448-18CB-42CD-A217-B65CF9367381}" type="datetimeFigureOut">
              <a:rPr lang="ko-KR" altLang="en-US" smtClean="0"/>
              <a:pPr/>
              <a:t>2020-06-02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1F148-F984-418B-9552-4E2DE05945FF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C8448-18CB-42CD-A217-B65CF9367381}" type="datetimeFigureOut">
              <a:rPr lang="ko-KR" altLang="en-US" smtClean="0"/>
              <a:pPr/>
              <a:t>2020-06-02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1F148-F984-418B-9552-4E2DE05945FF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41736" y="6365522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541736" y="4198589"/>
            <a:ext cx="5829300" cy="21669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C8448-18CB-42CD-A217-B65CF9367381}" type="datetimeFigureOut">
              <a:rPr lang="ko-KR" altLang="en-US" smtClean="0"/>
              <a:pPr/>
              <a:t>2020-06-02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1F148-F984-418B-9552-4E2DE05945FF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342900" y="2311404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3486150" y="2311404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C8448-18CB-42CD-A217-B65CF9367381}" type="datetimeFigureOut">
              <a:rPr lang="ko-KR" altLang="en-US" smtClean="0"/>
              <a:pPr/>
              <a:t>2020-06-02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1F148-F984-418B-9552-4E2DE05945FF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42902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342902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3483771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3483771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C8448-18CB-42CD-A217-B65CF9367381}" type="datetimeFigureOut">
              <a:rPr lang="ko-KR" altLang="en-US" smtClean="0"/>
              <a:pPr/>
              <a:t>2020-06-02</a:t>
            </a:fld>
            <a:endParaRPr lang="ko-KR" altLang="en-US" dirty="0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1F148-F984-418B-9552-4E2DE05945FF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C8448-18CB-42CD-A217-B65CF9367381}" type="datetimeFigureOut">
              <a:rPr lang="ko-KR" altLang="en-US" smtClean="0"/>
              <a:pPr/>
              <a:t>2020-06-02</a:t>
            </a:fld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1F148-F984-418B-9552-4E2DE05945FF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C8448-18CB-42CD-A217-B65CF9367381}" type="datetimeFigureOut">
              <a:rPr lang="ko-KR" altLang="en-US" smtClean="0"/>
              <a:pPr/>
              <a:t>2020-06-02</a:t>
            </a:fld>
            <a:endParaRPr lang="ko-KR" altLang="en-US" dirty="0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1F148-F984-418B-9552-4E2DE05945FF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42902" y="394406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681289" y="394409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342902" y="2072925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C8448-18CB-42CD-A217-B65CF9367381}" type="datetimeFigureOut">
              <a:rPr lang="ko-KR" altLang="en-US" smtClean="0"/>
              <a:pPr/>
              <a:t>2020-06-02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1F148-F984-418B-9552-4E2DE05945FF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344216" y="6934203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344216" y="7752825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C8448-18CB-42CD-A217-B65CF9367381}" type="datetimeFigureOut">
              <a:rPr lang="ko-KR" altLang="en-US" smtClean="0"/>
              <a:pPr/>
              <a:t>2020-06-02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1F148-F984-418B-9552-4E2DE05945FF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42900" y="2311404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342900" y="9181398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AC8448-18CB-42CD-A217-B65CF9367381}" type="datetimeFigureOut">
              <a:rPr lang="ko-KR" altLang="en-US" smtClean="0"/>
              <a:pPr/>
              <a:t>2020-06-02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2343151" y="9181398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4914900" y="9181398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D1F148-F984-418B-9552-4E2DE05945FF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그림 24"/>
          <p:cNvPicPr preferRelativeResize="0">
            <a:picLocks/>
          </p:cNvPicPr>
          <p:nvPr/>
        </p:nvPicPr>
        <p:blipFill>
          <a:blip r:embed="rId2"/>
          <a:stretch>
            <a:fillRect/>
          </a:stretch>
        </p:blipFill>
        <p:spPr>
          <a:xfrm rot="674306">
            <a:off x="4823300" y="1923758"/>
            <a:ext cx="1568842" cy="1352528"/>
          </a:xfrm>
          <a:prstGeom prst="rect">
            <a:avLst/>
          </a:prstGeom>
          <a:ln>
            <a:noFill/>
          </a:ln>
          <a:effectLst>
            <a:softEdge rad="127000"/>
          </a:effectLst>
        </p:spPr>
      </p:pic>
      <p:sp>
        <p:nvSpPr>
          <p:cNvPr id="8" name="TextBox 7"/>
          <p:cNvSpPr txBox="1"/>
          <p:nvPr/>
        </p:nvSpPr>
        <p:spPr>
          <a:xfrm>
            <a:off x="428604" y="447773"/>
            <a:ext cx="5929354" cy="6617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altLang="ko-KR" sz="500" b="1" dirty="0" smtClean="0">
              <a:solidFill>
                <a:schemeClr val="bg1">
                  <a:lumMod val="65000"/>
                </a:schemeClr>
              </a:solidFill>
              <a:latin typeface="+mn-ea"/>
            </a:endParaRPr>
          </a:p>
          <a:p>
            <a:pPr algn="ctr"/>
            <a:r>
              <a:rPr lang="ko-KR" altLang="en-US" sz="3200" dirty="0" err="1" smtClean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맞벌이가구</a:t>
            </a:r>
            <a:r>
              <a:rPr lang="ko-KR" altLang="en-US" sz="3200" dirty="0" smtClean="0">
                <a:solidFill>
                  <a:srgbClr val="FF6600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3200" dirty="0" smtClean="0">
                <a:solidFill>
                  <a:srgbClr val="C00000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초등돌봄교실</a:t>
            </a:r>
            <a:r>
              <a:rPr lang="ko-KR" altLang="en-US" sz="3200" dirty="0" smtClean="0">
                <a:solidFill>
                  <a:srgbClr val="FF6600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3200" dirty="0" smtClean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정회원 모집</a:t>
            </a:r>
            <a:endParaRPr lang="ko-KR" altLang="en-US" sz="3200" dirty="0">
              <a:latin typeface="배달의민족 주아" panose="02020603020101020101" pitchFamily="18" charset="-127"/>
              <a:ea typeface="배달의민족 주아" panose="02020603020101020101" pitchFamily="18" charset="-127"/>
            </a:endParaRPr>
          </a:p>
        </p:txBody>
      </p:sp>
      <p:graphicFrame>
        <p:nvGraphicFramePr>
          <p:cNvPr id="31" name="표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1639388"/>
              </p:ext>
            </p:extLst>
          </p:nvPr>
        </p:nvGraphicFramePr>
        <p:xfrm>
          <a:off x="298428" y="9120303"/>
          <a:ext cx="6094095" cy="444691"/>
        </p:xfrm>
        <a:graphic>
          <a:graphicData uri="http://schemas.openxmlformats.org/drawingml/2006/table">
            <a:tbl>
              <a:tblPr/>
              <a:tblGrid>
                <a:gridCol w="765429">
                  <a:extLst>
                    <a:ext uri="{9D8B030D-6E8A-4147-A177-3AD203B41FA5}">
                      <a16:colId xmlns:a16="http://schemas.microsoft.com/office/drawing/2014/main" val="1342023606"/>
                    </a:ext>
                  </a:extLst>
                </a:gridCol>
                <a:gridCol w="4563618">
                  <a:extLst>
                    <a:ext uri="{9D8B030D-6E8A-4147-A177-3AD203B41FA5}">
                      <a16:colId xmlns:a16="http://schemas.microsoft.com/office/drawing/2014/main" val="1167394438"/>
                    </a:ext>
                  </a:extLst>
                </a:gridCol>
                <a:gridCol w="765048">
                  <a:extLst>
                    <a:ext uri="{9D8B030D-6E8A-4147-A177-3AD203B41FA5}">
                      <a16:colId xmlns:a16="http://schemas.microsoft.com/office/drawing/2014/main" val="1500102325"/>
                    </a:ext>
                  </a:extLst>
                </a:gridCol>
              </a:tblGrid>
              <a:tr h="395732">
                <a:tc>
                  <a:txBody>
                    <a:bodyPr/>
                    <a:lstStyle/>
                    <a:p>
                      <a:pPr marL="0" marR="0" indent="0" algn="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kern="0" spc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64770" marR="64770" marT="17907" marB="179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2000" b="1" kern="0" spc="0" dirty="0" err="1" smtClean="0">
                          <a:solidFill>
                            <a:srgbClr val="000000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상주시건강가정ㆍ다문화가족지원센터</a:t>
                      </a:r>
                      <a:endParaRPr lang="ko-KR" altLang="en-US" sz="2000" b="1" kern="0" spc="0" dirty="0">
                        <a:solidFill>
                          <a:srgbClr val="000000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marL="64770" marR="64770" marT="17907" marB="179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b="1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64770" marR="64770" marT="17907" marB="179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7219711"/>
                  </a:ext>
                </a:extLst>
              </a:tr>
            </a:tbl>
          </a:graphicData>
        </a:graphic>
      </p:graphicFrame>
      <p:pic>
        <p:nvPicPr>
          <p:cNvPr id="1029" name="_x451646104" descr="EMB000056102578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2396" y="9228985"/>
            <a:ext cx="360362" cy="360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_x451644880" descr="EMB000056102579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538" y="9213619"/>
            <a:ext cx="360362" cy="360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4" name="Rectangle 6"/>
          <p:cNvSpPr>
            <a:spLocks noChangeArrowheads="1"/>
          </p:cNvSpPr>
          <p:nvPr/>
        </p:nvSpPr>
        <p:spPr bwMode="auto">
          <a:xfrm>
            <a:off x="299064" y="9120113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8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TextBox 22"/>
          <p:cNvSpPr txBox="1"/>
          <p:nvPr/>
        </p:nvSpPr>
        <p:spPr>
          <a:xfrm>
            <a:off x="1339438" y="2305397"/>
            <a:ext cx="5096267" cy="48628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500" dirty="0" smtClean="0">
                <a:latin typeface="나눔바른고딕" panose="020B0603020101020101" pitchFamily="50" charset="-127"/>
                <a:ea typeface="나눔바른고딕" panose="020B0603020101020101"/>
              </a:rPr>
              <a:t>초등학생 </a:t>
            </a:r>
            <a:r>
              <a:rPr lang="en-US" altLang="ko-KR" sz="1500" dirty="0" smtClean="0">
                <a:latin typeface="나눔바른고딕" panose="020B0603020101020101" pitchFamily="50" charset="-127"/>
                <a:ea typeface="나눔바른고딕" panose="020B0603020101020101"/>
              </a:rPr>
              <a:t>1~2</a:t>
            </a:r>
            <a:r>
              <a:rPr lang="ko-KR" altLang="en-US" sz="1500" dirty="0" smtClean="0">
                <a:latin typeface="나눔바른고딕" panose="020B0603020101020101" pitchFamily="50" charset="-127"/>
                <a:ea typeface="나눔바른고딕" panose="020B0603020101020101"/>
              </a:rPr>
              <a:t>학년 </a:t>
            </a:r>
            <a:r>
              <a:rPr lang="en-US" altLang="ko-KR" sz="1500" dirty="0" smtClean="0">
                <a:latin typeface="나눔바른고딕" panose="020B0603020101020101" pitchFamily="50" charset="-127"/>
                <a:ea typeface="나눔바른고딕" panose="020B0603020101020101"/>
              </a:rPr>
              <a:t>12</a:t>
            </a:r>
            <a:r>
              <a:rPr lang="ko-KR" altLang="en-US" sz="1500" dirty="0" smtClean="0">
                <a:latin typeface="나눔바른고딕" panose="020B0603020101020101" pitchFamily="50" charset="-127"/>
                <a:ea typeface="나눔바른고딕" panose="020B0603020101020101"/>
              </a:rPr>
              <a:t>명</a:t>
            </a:r>
            <a:endParaRPr lang="en-US" altLang="ko-KR" sz="1500" dirty="0" smtClean="0">
              <a:latin typeface="나눔바른고딕" panose="020B0603020101020101" pitchFamily="50" charset="-127"/>
              <a:ea typeface="나눔바른고딕" panose="020B0603020101020101"/>
            </a:endParaRPr>
          </a:p>
          <a:p>
            <a:endParaRPr lang="en-US" altLang="ko-KR" sz="1050" dirty="0">
              <a:latin typeface="나눔바른고딕" panose="020B0603020101020101" pitchFamily="50" charset="-127"/>
              <a:ea typeface="나눔바른고딕" panose="020B0603020101020101"/>
            </a:endParaRPr>
          </a:p>
          <a:p>
            <a:r>
              <a:rPr lang="ko-KR" altLang="en-US" sz="1500" dirty="0" err="1" smtClean="0">
                <a:latin typeface="나눔바른고딕" panose="020B0603020101020101" pitchFamily="50" charset="-127"/>
                <a:ea typeface="나눔바른고딕" panose="020B0603020101020101"/>
              </a:rPr>
              <a:t>공동육아나눔터</a:t>
            </a:r>
            <a:r>
              <a:rPr lang="ko-KR" altLang="en-US" sz="1500" dirty="0" smtClean="0">
                <a:latin typeface="나눔바른고딕" panose="020B0603020101020101" pitchFamily="50" charset="-127"/>
                <a:ea typeface="나눔바른고딕" panose="020B0603020101020101"/>
              </a:rPr>
              <a:t> </a:t>
            </a:r>
            <a:r>
              <a:rPr lang="en-US" altLang="ko-KR" sz="1500" dirty="0" smtClean="0">
                <a:latin typeface="나눔바른고딕" panose="020B0603020101020101" pitchFamily="50" charset="-127"/>
                <a:ea typeface="나눔바른고딕" panose="020B0603020101020101"/>
              </a:rPr>
              <a:t>2</a:t>
            </a:r>
            <a:r>
              <a:rPr lang="ko-KR" altLang="en-US" sz="1500" dirty="0" err="1" smtClean="0">
                <a:latin typeface="나눔바른고딕" panose="020B0603020101020101" pitchFamily="50" charset="-127"/>
                <a:ea typeface="나눔바른고딕" panose="020B0603020101020101"/>
              </a:rPr>
              <a:t>호점</a:t>
            </a:r>
            <a:r>
              <a:rPr lang="ko-KR" altLang="en-US" sz="1500" dirty="0" smtClean="0">
                <a:latin typeface="나눔바른고딕" panose="020B0603020101020101" pitchFamily="50" charset="-127"/>
                <a:ea typeface="나눔바른고딕" panose="020B0603020101020101"/>
              </a:rPr>
              <a:t> </a:t>
            </a:r>
            <a:r>
              <a:rPr lang="en-US" altLang="ko-KR" sz="1500" dirty="0" smtClean="0">
                <a:latin typeface="나눔바른고딕" panose="020B0603020101020101" pitchFamily="50" charset="-127"/>
                <a:ea typeface="나눔바른고딕" panose="020B0603020101020101"/>
              </a:rPr>
              <a:t>(</a:t>
            </a:r>
            <a:r>
              <a:rPr lang="ko-KR" altLang="en-US" sz="1500" dirty="0" smtClean="0">
                <a:latin typeface="나눔바른고딕" panose="020B0603020101020101" pitchFamily="50" charset="-127"/>
                <a:ea typeface="나눔바른고딕" panose="020B0603020101020101"/>
              </a:rPr>
              <a:t>성동</a:t>
            </a:r>
            <a:r>
              <a:rPr lang="en-US" altLang="ko-KR" sz="1500" dirty="0" smtClean="0">
                <a:latin typeface="나눔바른고딕" panose="020B0603020101020101" pitchFamily="50" charset="-127"/>
                <a:ea typeface="나눔바른고딕" panose="020B0603020101020101"/>
              </a:rPr>
              <a:t>1</a:t>
            </a:r>
            <a:r>
              <a:rPr lang="ko-KR" altLang="en-US" sz="1500" dirty="0" smtClean="0">
                <a:latin typeface="나눔바른고딕" panose="020B0603020101020101" pitchFamily="50" charset="-127"/>
                <a:ea typeface="나눔바른고딕" panose="020B0603020101020101"/>
              </a:rPr>
              <a:t>길 </a:t>
            </a:r>
            <a:r>
              <a:rPr lang="en-US" altLang="ko-KR" sz="1500" dirty="0" smtClean="0">
                <a:latin typeface="나눔바른고딕" panose="020B0603020101020101" pitchFamily="50" charset="-127"/>
                <a:ea typeface="나눔바른고딕" panose="020B0603020101020101"/>
              </a:rPr>
              <a:t>33)</a:t>
            </a:r>
          </a:p>
          <a:p>
            <a:endParaRPr lang="en-US" altLang="ko-KR" sz="1600" dirty="0">
              <a:latin typeface="나눔바른고딕" panose="020B0603020101020101" pitchFamily="50" charset="-127"/>
              <a:ea typeface="나눔바른고딕" panose="020B0603020101020101"/>
            </a:endParaRPr>
          </a:p>
          <a:p>
            <a:pPr algn="dist"/>
            <a:r>
              <a:rPr lang="en-US" altLang="ko-KR" sz="1500" dirty="0" smtClean="0">
                <a:latin typeface="나눔바른고딕" panose="020B0603020101020101" pitchFamily="50" charset="-127"/>
                <a:ea typeface="나눔바른고딕" panose="020B0603020101020101"/>
              </a:rPr>
              <a:t>2020</a:t>
            </a:r>
            <a:r>
              <a:rPr lang="ko-KR" altLang="en-US" sz="1500" smtClean="0">
                <a:latin typeface="나눔바른고딕" panose="020B0603020101020101" pitchFamily="50" charset="-127"/>
                <a:ea typeface="나눔바른고딕" panose="020B0603020101020101"/>
              </a:rPr>
              <a:t>년 </a:t>
            </a:r>
            <a:r>
              <a:rPr lang="en-US" altLang="ko-KR" sz="1500" smtClean="0">
                <a:latin typeface="나눔바른고딕" panose="020B0603020101020101" pitchFamily="50" charset="-127"/>
                <a:ea typeface="나눔바른고딕" panose="020B0603020101020101"/>
              </a:rPr>
              <a:t>6</a:t>
            </a:r>
            <a:r>
              <a:rPr lang="ko-KR" altLang="en-US" sz="1500" dirty="0" smtClean="0">
                <a:latin typeface="나눔바른고딕" panose="020B0603020101020101" pitchFamily="50" charset="-127"/>
                <a:ea typeface="나눔바른고딕" panose="020B0603020101020101"/>
              </a:rPr>
              <a:t>월</a:t>
            </a:r>
            <a:r>
              <a:rPr lang="ko-KR" altLang="en-US" sz="1500" dirty="0" smtClean="0">
                <a:latin typeface="나눔바른고딕" panose="020B0603020101020101" pitchFamily="50" charset="-127"/>
                <a:ea typeface="나눔바른고딕" panose="020B0603020101020101"/>
              </a:rPr>
              <a:t> </a:t>
            </a:r>
            <a:r>
              <a:rPr lang="en-US" altLang="ko-KR" sz="1500" dirty="0" smtClean="0">
                <a:latin typeface="나눔바른고딕" panose="020B0603020101020101" pitchFamily="50" charset="-127"/>
                <a:ea typeface="나눔바른고딕" panose="020B0603020101020101"/>
              </a:rPr>
              <a:t>~12</a:t>
            </a:r>
            <a:r>
              <a:rPr lang="ko-KR" altLang="en-US" sz="1500" dirty="0" smtClean="0">
                <a:latin typeface="나눔바른고딕" panose="020B0603020101020101" pitchFamily="50" charset="-127"/>
                <a:ea typeface="나눔바른고딕" panose="020B0603020101020101"/>
              </a:rPr>
              <a:t>월</a:t>
            </a:r>
            <a:r>
              <a:rPr lang="en-US" altLang="ko-KR" sz="1500" dirty="0" smtClean="0">
                <a:latin typeface="나눔바른고딕" panose="020B0603020101020101" pitchFamily="50" charset="-127"/>
                <a:ea typeface="나눔바른고딕" panose="020B0603020101020101"/>
              </a:rPr>
              <a:t>, </a:t>
            </a:r>
            <a:r>
              <a:rPr lang="ko-KR" altLang="en-US" sz="1500" dirty="0" smtClean="0">
                <a:latin typeface="나눔바른고딕" panose="020B0603020101020101" pitchFamily="50" charset="-127"/>
                <a:ea typeface="나눔바른고딕" panose="020B0603020101020101"/>
              </a:rPr>
              <a:t>평일 </a:t>
            </a:r>
            <a:r>
              <a:rPr lang="en-US" altLang="ko-KR" sz="1500" dirty="0" smtClean="0">
                <a:latin typeface="나눔바른고딕" panose="020B0603020101020101" pitchFamily="50" charset="-127"/>
                <a:ea typeface="나눔바른고딕" panose="020B0603020101020101"/>
              </a:rPr>
              <a:t>14:00 ~ 19:00(</a:t>
            </a:r>
            <a:r>
              <a:rPr lang="ko-KR" altLang="en-US" sz="1500" dirty="0" smtClean="0">
                <a:latin typeface="나눔바른고딕" panose="020B0603020101020101" pitchFamily="50" charset="-127"/>
                <a:ea typeface="나눔바른고딕" panose="020B0603020101020101"/>
              </a:rPr>
              <a:t>공휴일제외</a:t>
            </a:r>
            <a:r>
              <a:rPr lang="en-US" altLang="ko-KR" sz="1500" dirty="0" smtClean="0">
                <a:latin typeface="나눔바른고딕" panose="020B0603020101020101" pitchFamily="50" charset="-127"/>
                <a:ea typeface="나눔바른고딕" panose="020B0603020101020101"/>
              </a:rPr>
              <a:t>)</a:t>
            </a:r>
          </a:p>
          <a:p>
            <a:endParaRPr lang="en-US" altLang="ko-KR" sz="1600" dirty="0" smtClean="0">
              <a:latin typeface="나눔바른고딕" panose="020B0603020101020101" pitchFamily="50" charset="-127"/>
              <a:ea typeface="나눔바른고딕" panose="020B0603020101020101"/>
            </a:endParaRPr>
          </a:p>
          <a:p>
            <a:endParaRPr lang="en-US" altLang="ko-KR" sz="1600" dirty="0">
              <a:latin typeface="나눔바른고딕" panose="020B0603020101020101" pitchFamily="50" charset="-127"/>
              <a:ea typeface="나눔바른고딕" panose="020B0603020101020101"/>
            </a:endParaRPr>
          </a:p>
          <a:p>
            <a:endParaRPr lang="en-US" altLang="ko-KR" sz="1600" dirty="0" smtClean="0">
              <a:latin typeface="나눔바른고딕" panose="020B0603020101020101" pitchFamily="50" charset="-127"/>
              <a:ea typeface="나눔바른고딕" panose="020B0603020101020101"/>
            </a:endParaRPr>
          </a:p>
          <a:p>
            <a:endParaRPr lang="en-US" altLang="ko-KR" sz="1600" dirty="0">
              <a:latin typeface="나눔바른고딕" panose="020B0603020101020101" pitchFamily="50" charset="-127"/>
              <a:ea typeface="나눔바른고딕" panose="020B0603020101020101"/>
            </a:endParaRPr>
          </a:p>
          <a:p>
            <a:endParaRPr lang="en-US" altLang="ko-KR" sz="1600" dirty="0" smtClean="0">
              <a:latin typeface="나눔바른고딕" panose="020B0603020101020101" pitchFamily="50" charset="-127"/>
              <a:ea typeface="나눔바른고딕" panose="020B0603020101020101"/>
            </a:endParaRPr>
          </a:p>
          <a:p>
            <a:endParaRPr lang="en-US" altLang="ko-KR" sz="1600" dirty="0">
              <a:latin typeface="나눔바른고딕" panose="020B0603020101020101" pitchFamily="50" charset="-127"/>
              <a:ea typeface="나눔바른고딕" panose="020B0603020101020101"/>
            </a:endParaRPr>
          </a:p>
          <a:p>
            <a:endParaRPr lang="en-US" altLang="ko-KR" sz="1600" dirty="0" smtClean="0">
              <a:latin typeface="나눔바른고딕" panose="020B0603020101020101" pitchFamily="50" charset="-127"/>
              <a:ea typeface="나눔바른고딕" panose="020B0603020101020101"/>
            </a:endParaRPr>
          </a:p>
          <a:p>
            <a:endParaRPr lang="en-US" altLang="ko-KR" sz="1600" dirty="0">
              <a:latin typeface="나눔바른고딕" panose="020B0603020101020101" pitchFamily="50" charset="-127"/>
              <a:ea typeface="나눔바른고딕" panose="020B0603020101020101"/>
            </a:endParaRPr>
          </a:p>
          <a:p>
            <a:endParaRPr lang="en-US" altLang="ko-KR" sz="1600" dirty="0" smtClean="0">
              <a:latin typeface="나눔바른고딕" panose="020B0603020101020101" pitchFamily="50" charset="-127"/>
              <a:ea typeface="나눔바른고딕" panose="020B0603020101020101"/>
            </a:endParaRPr>
          </a:p>
          <a:p>
            <a:r>
              <a:rPr lang="ko-KR" altLang="en-US" sz="1500" dirty="0" smtClean="0">
                <a:latin typeface="나눔바른고딕" panose="020B0603020101020101" pitchFamily="50" charset="-127"/>
                <a:ea typeface="나눔바른고딕" panose="020B0603020101020101"/>
              </a:rPr>
              <a:t>무료 </a:t>
            </a:r>
            <a:r>
              <a:rPr lang="en-US" altLang="ko-KR" sz="1500" dirty="0" smtClean="0">
                <a:latin typeface="나눔바른고딕" panose="020B0603020101020101" pitchFamily="50" charset="-127"/>
                <a:ea typeface="나눔바른고딕" panose="020B0603020101020101"/>
              </a:rPr>
              <a:t>(</a:t>
            </a:r>
            <a:r>
              <a:rPr lang="ko-KR" altLang="en-US" sz="1500" spc="-150" dirty="0" smtClean="0">
                <a:latin typeface="나눔바른고딕" panose="020B0603020101020101" pitchFamily="50" charset="-127"/>
                <a:ea typeface="나눔바른고딕" panose="020B0603020101020101"/>
              </a:rPr>
              <a:t>차후 협의에 따라 재료비</a:t>
            </a:r>
            <a:r>
              <a:rPr lang="en-US" altLang="ko-KR" sz="1500" spc="-150" dirty="0" smtClean="0">
                <a:latin typeface="나눔바른고딕" panose="020B0603020101020101" pitchFamily="50" charset="-127"/>
                <a:ea typeface="나눔바른고딕" panose="020B0603020101020101"/>
              </a:rPr>
              <a:t> </a:t>
            </a:r>
            <a:r>
              <a:rPr lang="ko-KR" altLang="en-US" sz="1500" spc="-150" dirty="0" smtClean="0">
                <a:latin typeface="나눔바른고딕" panose="020B0603020101020101" pitchFamily="50" charset="-127"/>
                <a:ea typeface="나눔바른고딕" panose="020B0603020101020101"/>
              </a:rPr>
              <a:t>및</a:t>
            </a:r>
            <a:r>
              <a:rPr lang="en-US" altLang="ko-KR" sz="1500" spc="-150" dirty="0" smtClean="0">
                <a:latin typeface="나눔바른고딕" panose="020B0603020101020101" pitchFamily="50" charset="-127"/>
                <a:ea typeface="나눔바른고딕" panose="020B0603020101020101"/>
              </a:rPr>
              <a:t> </a:t>
            </a:r>
            <a:r>
              <a:rPr lang="ko-KR" altLang="en-US" sz="1500" spc="-150" dirty="0" smtClean="0">
                <a:latin typeface="나눔바른고딕" panose="020B0603020101020101" pitchFamily="50" charset="-127"/>
                <a:ea typeface="나눔바른고딕" panose="020B0603020101020101"/>
              </a:rPr>
              <a:t>간식비 등 추가비용 발생 가능</a:t>
            </a:r>
            <a:r>
              <a:rPr lang="en-US" altLang="ko-KR" sz="1500" dirty="0" smtClean="0">
                <a:latin typeface="나눔바른고딕" panose="020B0603020101020101" pitchFamily="50" charset="-127"/>
                <a:ea typeface="나눔바른고딕" panose="020B0603020101020101"/>
              </a:rPr>
              <a:t>)</a:t>
            </a:r>
          </a:p>
          <a:p>
            <a:endParaRPr lang="en-US" altLang="ko-KR" sz="1050" dirty="0">
              <a:latin typeface="나눔바른고딕" panose="020B0603020101020101" pitchFamily="50" charset="-127"/>
              <a:ea typeface="나눔바른고딕" panose="020B0603020101020101"/>
            </a:endParaRPr>
          </a:p>
          <a:p>
            <a:r>
              <a:rPr lang="ko-KR" altLang="en-US" sz="1500" dirty="0" smtClean="0">
                <a:latin typeface="나눔바른고딕" panose="020B0603020101020101" pitchFamily="50" charset="-127"/>
                <a:ea typeface="나눔바른고딕" panose="020B0603020101020101"/>
              </a:rPr>
              <a:t>선착순 </a:t>
            </a:r>
            <a:r>
              <a:rPr lang="ko-KR" altLang="en-US" sz="1500" dirty="0" smtClean="0">
                <a:latin typeface="나눔바른고딕" panose="020B0603020101020101" pitchFamily="50" charset="-127"/>
                <a:ea typeface="나눔바른고딕" panose="020B0603020101020101"/>
              </a:rPr>
              <a:t>모집</a:t>
            </a:r>
            <a:endParaRPr lang="en-US" altLang="ko-KR" sz="1500" dirty="0" smtClean="0">
              <a:latin typeface="나눔바른고딕" panose="020B0603020101020101" pitchFamily="50" charset="-127"/>
              <a:ea typeface="나눔바른고딕" panose="020B0603020101020101"/>
            </a:endParaRPr>
          </a:p>
          <a:p>
            <a:endParaRPr lang="en-US" altLang="ko-KR" sz="1200" dirty="0" smtClean="0">
              <a:latin typeface="나눔바른고딕" panose="020B0603020101020101" pitchFamily="50" charset="-127"/>
              <a:ea typeface="나눔바른고딕" panose="020B0603020101020101"/>
            </a:endParaRPr>
          </a:p>
          <a:p>
            <a:r>
              <a:rPr lang="ko-KR" altLang="en-US" sz="1500" dirty="0" smtClean="0">
                <a:latin typeface="나눔바른고딕" panose="020B0603020101020101" pitchFamily="50" charset="-127"/>
                <a:ea typeface="나눔바른고딕" panose="020B0603020101020101"/>
              </a:rPr>
              <a:t>맞벌이 증빙서류 제출</a:t>
            </a:r>
            <a:r>
              <a:rPr lang="en-US" altLang="ko-KR" sz="1500" dirty="0" smtClean="0">
                <a:latin typeface="나눔바른고딕" panose="020B0603020101020101" pitchFamily="50" charset="-127"/>
                <a:ea typeface="나눔바른고딕" panose="020B0603020101020101"/>
              </a:rPr>
              <a:t>(</a:t>
            </a:r>
            <a:r>
              <a:rPr lang="ko-KR" altLang="en-US" sz="1500" dirty="0" smtClean="0">
                <a:latin typeface="나눔바른고딕" panose="020B0603020101020101" pitchFamily="50" charset="-127"/>
                <a:ea typeface="나눔바른고딕" panose="020B0603020101020101"/>
              </a:rPr>
              <a:t>재직증명서</a:t>
            </a:r>
            <a:r>
              <a:rPr lang="en-US" altLang="ko-KR" sz="1500" dirty="0" smtClean="0">
                <a:latin typeface="나눔바른고딕" panose="020B0603020101020101" pitchFamily="50" charset="-127"/>
                <a:ea typeface="나눔바른고딕" panose="020B0603020101020101"/>
              </a:rPr>
              <a:t>, </a:t>
            </a:r>
            <a:r>
              <a:rPr lang="ko-KR" altLang="en-US" sz="1500" dirty="0" smtClean="0">
                <a:latin typeface="나눔바른고딕" panose="020B0603020101020101" pitchFamily="50" charset="-127"/>
                <a:ea typeface="나눔바른고딕" panose="020B0603020101020101"/>
              </a:rPr>
              <a:t>사업자등록증 등</a:t>
            </a:r>
            <a:r>
              <a:rPr lang="en-US" altLang="ko-KR" sz="1500" dirty="0" smtClean="0">
                <a:latin typeface="나눔바른고딕" panose="020B0603020101020101" pitchFamily="50" charset="-127"/>
                <a:ea typeface="나눔바른고딕" panose="020B0603020101020101"/>
              </a:rPr>
              <a:t>)</a:t>
            </a:r>
            <a:endParaRPr lang="en-US" altLang="ko-KR" sz="1500" dirty="0">
              <a:latin typeface="나눔바른고딕" panose="020B0603020101020101" pitchFamily="50" charset="-127"/>
              <a:ea typeface="나눔바른고딕" panose="020B0603020101020101"/>
            </a:endParaRPr>
          </a:p>
          <a:p>
            <a:endParaRPr lang="en-US" altLang="ko-KR" sz="1200" dirty="0">
              <a:latin typeface="나눔바른고딕" panose="020B0603020101020101" pitchFamily="50" charset="-127"/>
              <a:ea typeface="나눔바른고딕" panose="020B0603020101020101"/>
            </a:endParaRPr>
          </a:p>
          <a:p>
            <a:r>
              <a:rPr lang="ko-KR" altLang="en-US" sz="1500" dirty="0" smtClean="0">
                <a:latin typeface="나눔바른고딕" panose="020B0603020101020101" pitchFamily="50" charset="-127"/>
                <a:ea typeface="나눔바른고딕" panose="020B0603020101020101"/>
              </a:rPr>
              <a:t>전화 </a:t>
            </a:r>
            <a:r>
              <a:rPr lang="ko-KR" altLang="en-US" sz="1500" dirty="0" err="1" smtClean="0">
                <a:latin typeface="나눔바른고딕" panose="020B0603020101020101" pitchFamily="50" charset="-127"/>
                <a:ea typeface="나눔바른고딕" panose="020B0603020101020101"/>
              </a:rPr>
              <a:t>문의후</a:t>
            </a:r>
            <a:r>
              <a:rPr lang="ko-KR" altLang="en-US" sz="1500" dirty="0" smtClean="0">
                <a:latin typeface="나눔바른고딕" panose="020B0603020101020101" pitchFamily="50" charset="-127"/>
                <a:ea typeface="나눔바른고딕" panose="020B0603020101020101"/>
              </a:rPr>
              <a:t> </a:t>
            </a:r>
            <a:r>
              <a:rPr lang="ko-KR" altLang="en-US" sz="1500" dirty="0" smtClean="0">
                <a:latin typeface="나눔바른고딕" panose="020B0603020101020101" pitchFamily="50" charset="-127"/>
                <a:ea typeface="나눔바른고딕" panose="020B0603020101020101"/>
              </a:rPr>
              <a:t>접수</a:t>
            </a:r>
            <a:r>
              <a:rPr lang="en-US" altLang="ko-KR" sz="1500" dirty="0" smtClean="0">
                <a:latin typeface="나눔바른고딕" panose="020B0603020101020101" pitchFamily="50" charset="-127"/>
                <a:ea typeface="나눔바른고딕" panose="020B0603020101020101"/>
              </a:rPr>
              <a:t>(</a:t>
            </a:r>
            <a:r>
              <a:rPr lang="ko-KR" altLang="en-US" sz="1500" dirty="0" smtClean="0">
                <a:latin typeface="나눔바른고딕" panose="020B0603020101020101" pitchFamily="50" charset="-127"/>
                <a:ea typeface="나눔바른고딕" panose="020B0603020101020101"/>
              </a:rPr>
              <a:t>전화</a:t>
            </a:r>
            <a:r>
              <a:rPr lang="en-US" altLang="ko-KR" sz="1500" dirty="0" smtClean="0">
                <a:latin typeface="나눔바른고딕" panose="020B0603020101020101" pitchFamily="50" charset="-127"/>
                <a:ea typeface="나눔바른고딕" panose="020B0603020101020101"/>
              </a:rPr>
              <a:t>: 535-1342, fax: 536-0637)</a:t>
            </a:r>
          </a:p>
        </p:txBody>
      </p:sp>
      <p:graphicFrame>
        <p:nvGraphicFramePr>
          <p:cNvPr id="24" name="표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3191950"/>
              </p:ext>
            </p:extLst>
          </p:nvPr>
        </p:nvGraphicFramePr>
        <p:xfrm>
          <a:off x="1484785" y="3681100"/>
          <a:ext cx="4760517" cy="1737360"/>
        </p:xfrm>
        <a:graphic>
          <a:graphicData uri="http://schemas.openxmlformats.org/drawingml/2006/table">
            <a:tbl>
              <a:tblPr bandRow="1" bandCol="1">
                <a:tableStyleId>{F5AB1C69-6EDB-4FF4-983F-18BD219EF322}</a:tableStyleId>
              </a:tblPr>
              <a:tblGrid>
                <a:gridCol w="1368151">
                  <a:extLst>
                    <a:ext uri="{9D8B030D-6E8A-4147-A177-3AD203B41FA5}">
                      <a16:colId xmlns:a16="http://schemas.microsoft.com/office/drawing/2014/main" val="2141667079"/>
                    </a:ext>
                  </a:extLst>
                </a:gridCol>
                <a:gridCol w="3392366">
                  <a:extLst>
                    <a:ext uri="{9D8B030D-6E8A-4147-A177-3AD203B41FA5}">
                      <a16:colId xmlns:a16="http://schemas.microsoft.com/office/drawing/2014/main" val="1266201655"/>
                    </a:ext>
                  </a:extLst>
                </a:gridCol>
              </a:tblGrid>
              <a:tr h="292447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dirty="0" smtClean="0"/>
                        <a:t>시간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나눔바른고딕" panose="020B0603020101020101" pitchFamily="50" charset="-127"/>
                        <a:ea typeface="나눔바른고딕" panose="020B0603020101020101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dirty="0" smtClean="0"/>
                        <a:t>돌봄 내용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나눔바른고딕" panose="020B0603020101020101" pitchFamily="50" charset="-127"/>
                        <a:ea typeface="나눔바른고딕" panose="020B0603020101020101" pitchFamily="50" charset="-127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48760208"/>
                  </a:ext>
                </a:extLst>
              </a:tr>
              <a:tr h="292447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aseline="0" dirty="0" smtClean="0"/>
                        <a:t> 14:00</a:t>
                      </a:r>
                      <a:r>
                        <a:rPr lang="en-US" altLang="ko-KR" sz="1400" dirty="0" smtClean="0"/>
                        <a:t> ~ 15:30</a:t>
                      </a:r>
                      <a:endParaRPr lang="ko-KR" altLang="en-US" sz="1400" dirty="0">
                        <a:latin typeface="나눔바른고딕" panose="020B0603020101020101" pitchFamily="50" charset="-127"/>
                        <a:ea typeface="나눔바른고딕" panose="020B0603020101020101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400" dirty="0" smtClean="0"/>
                        <a:t>자율 등원 및 활동</a:t>
                      </a:r>
                      <a:r>
                        <a:rPr lang="en-US" altLang="ko-KR" sz="1400" dirty="0" smtClean="0"/>
                        <a:t>(</a:t>
                      </a:r>
                      <a:r>
                        <a:rPr lang="ko-KR" altLang="en-US" sz="1400" dirty="0" smtClean="0"/>
                        <a:t>숙제 점검</a:t>
                      </a:r>
                      <a:r>
                        <a:rPr lang="en-US" altLang="ko-KR" sz="1400" dirty="0" smtClean="0"/>
                        <a:t>, </a:t>
                      </a:r>
                      <a:r>
                        <a:rPr lang="ko-KR" altLang="en-US" sz="1400" dirty="0" smtClean="0"/>
                        <a:t>독서 등</a:t>
                      </a:r>
                      <a:r>
                        <a:rPr lang="en-US" altLang="ko-KR" sz="1400" dirty="0" smtClean="0"/>
                        <a:t>)</a:t>
                      </a:r>
                      <a:endParaRPr lang="ko-KR" altLang="en-US" sz="1400" dirty="0">
                        <a:latin typeface="나눔바른고딕" panose="020B0603020101020101" pitchFamily="50" charset="-127"/>
                        <a:ea typeface="나눔바른고딕" panose="020B0603020101020101" pitchFamily="50" charset="-127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15006992"/>
                  </a:ext>
                </a:extLst>
              </a:tr>
              <a:tr h="49716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16:00 ~16:50</a:t>
                      </a:r>
                      <a:endParaRPr lang="ko-KR" altLang="en-US" sz="1400" dirty="0">
                        <a:latin typeface="나눔바른고딕" panose="020B0603020101020101" pitchFamily="50" charset="-127"/>
                        <a:ea typeface="나눔바른고딕" panose="020B0603020101020101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400" dirty="0" smtClean="0"/>
                        <a:t>상시프로그램</a:t>
                      </a:r>
                      <a:endParaRPr lang="en-US" altLang="ko-KR" sz="1400" dirty="0" smtClean="0"/>
                    </a:p>
                    <a:p>
                      <a:pPr latinLnBrk="1"/>
                      <a:r>
                        <a:rPr lang="en-US" altLang="ko-KR" sz="1400" dirty="0" smtClean="0"/>
                        <a:t>(</a:t>
                      </a:r>
                      <a:r>
                        <a:rPr lang="ko-KR" altLang="en-US" sz="1400" dirty="0" smtClean="0"/>
                        <a:t>영어</a:t>
                      </a:r>
                      <a:r>
                        <a:rPr lang="en-US" altLang="ko-KR" sz="1400" dirty="0" smtClean="0"/>
                        <a:t>, </a:t>
                      </a:r>
                      <a:r>
                        <a:rPr lang="ko-KR" altLang="en-US" sz="1400" dirty="0" smtClean="0"/>
                        <a:t>중국어 교실</a:t>
                      </a:r>
                      <a:r>
                        <a:rPr lang="en-US" altLang="ko-KR" sz="1400" dirty="0" smtClean="0"/>
                        <a:t>, </a:t>
                      </a:r>
                      <a:r>
                        <a:rPr lang="ko-KR" altLang="en-US" sz="1400" dirty="0" smtClean="0"/>
                        <a:t>보드게임 등</a:t>
                      </a:r>
                      <a:r>
                        <a:rPr lang="en-US" altLang="ko-KR" sz="1400" dirty="0" smtClean="0"/>
                        <a:t>)</a:t>
                      </a:r>
                      <a:endParaRPr lang="ko-KR" altLang="en-US" sz="1400" dirty="0">
                        <a:latin typeface="나눔바른고딕" panose="020B0603020101020101" pitchFamily="50" charset="-127"/>
                        <a:ea typeface="나눔바른고딕" panose="020B0603020101020101" pitchFamily="50" charset="-127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3935578"/>
                  </a:ext>
                </a:extLst>
              </a:tr>
              <a:tr h="292447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17:00 ~ 18:30</a:t>
                      </a:r>
                      <a:endParaRPr lang="ko-KR" altLang="en-US" sz="1400" dirty="0">
                        <a:latin typeface="나눔바른고딕" panose="020B0603020101020101" pitchFamily="50" charset="-127"/>
                        <a:ea typeface="나눔바른고딕" panose="020B0603020101020101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400" dirty="0" smtClean="0"/>
                        <a:t>독서 및 자유 시간</a:t>
                      </a:r>
                      <a:endParaRPr lang="ko-KR" altLang="en-US" sz="1400" dirty="0">
                        <a:latin typeface="나눔바른고딕" panose="020B0603020101020101" pitchFamily="50" charset="-127"/>
                        <a:ea typeface="나눔바른고딕" panose="020B0603020101020101" pitchFamily="50" charset="-127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2646594"/>
                  </a:ext>
                </a:extLst>
              </a:tr>
              <a:tr h="292447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18:30 ~ 19:00</a:t>
                      </a:r>
                      <a:endParaRPr lang="ko-KR" altLang="en-US" sz="1400" dirty="0">
                        <a:latin typeface="나눔바른고딕" panose="020B0603020101020101" pitchFamily="50" charset="-127"/>
                        <a:ea typeface="나눔바른고딕" panose="020B0603020101020101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400" dirty="0" smtClean="0">
                          <a:latin typeface="+mn-lt"/>
                          <a:ea typeface="+mn-ea"/>
                        </a:rPr>
                        <a:t>하원</a:t>
                      </a:r>
                      <a:endParaRPr lang="ko-KR" altLang="en-US" sz="1400" dirty="0">
                        <a:latin typeface="나눔바른고딕" panose="020B0603020101020101" pitchFamily="50" charset="-127"/>
                        <a:ea typeface="나눔바른고딕" panose="020B0603020101020101" pitchFamily="50" charset="-127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5074366"/>
                  </a:ext>
                </a:extLst>
              </a:tr>
            </a:tbl>
          </a:graphicData>
        </a:graphic>
      </p:graphicFrame>
      <p:sp>
        <p:nvSpPr>
          <p:cNvPr id="22" name="모서리가 둥근 직사각형 21"/>
          <p:cNvSpPr/>
          <p:nvPr/>
        </p:nvSpPr>
        <p:spPr>
          <a:xfrm>
            <a:off x="332656" y="2298774"/>
            <a:ext cx="1006782" cy="31854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500" b="1" dirty="0" err="1" smtClean="0">
                <a:solidFill>
                  <a:schemeClr val="tx1"/>
                </a:solidFill>
                <a:latin typeface="나눔바른고딕" panose="020B0603020101020101" pitchFamily="50" charset="-127"/>
                <a:ea typeface="나눔바른고딕" panose="020B0603020101020101"/>
              </a:rPr>
              <a:t>이용대상</a:t>
            </a:r>
            <a:endParaRPr lang="ko-KR" altLang="en-US" sz="1500" b="1" dirty="0">
              <a:solidFill>
                <a:schemeClr val="tx1"/>
              </a:solidFill>
              <a:latin typeface="나눔바른고딕" panose="020B0603020101020101" pitchFamily="50" charset="-127"/>
              <a:ea typeface="나눔바른고딕" panose="020B0603020101020101"/>
            </a:endParaRPr>
          </a:p>
        </p:txBody>
      </p:sp>
      <p:sp>
        <p:nvSpPr>
          <p:cNvPr id="26" name="모서리가 둥근 직사각형 25"/>
          <p:cNvSpPr/>
          <p:nvPr/>
        </p:nvSpPr>
        <p:spPr>
          <a:xfrm>
            <a:off x="332656" y="2710985"/>
            <a:ext cx="1006782" cy="31854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500" b="1" dirty="0" err="1" smtClean="0">
                <a:solidFill>
                  <a:schemeClr val="tx1"/>
                </a:solidFill>
                <a:latin typeface="나눔바른고딕" panose="020B0603020101020101" pitchFamily="50" charset="-127"/>
                <a:ea typeface="나눔바른고딕" panose="020B0603020101020101"/>
              </a:rPr>
              <a:t>돌봄장소</a:t>
            </a:r>
            <a:endParaRPr lang="ko-KR" altLang="en-US" sz="1500" b="1" dirty="0">
              <a:solidFill>
                <a:schemeClr val="tx1"/>
              </a:solidFill>
              <a:latin typeface="나눔바른고딕" panose="020B0603020101020101" pitchFamily="50" charset="-127"/>
              <a:ea typeface="나눔바른고딕" panose="020B0603020101020101"/>
            </a:endParaRPr>
          </a:p>
        </p:txBody>
      </p:sp>
      <p:sp>
        <p:nvSpPr>
          <p:cNvPr id="27" name="모서리가 둥근 직사각형 26"/>
          <p:cNvSpPr/>
          <p:nvPr/>
        </p:nvSpPr>
        <p:spPr>
          <a:xfrm>
            <a:off x="332656" y="3135754"/>
            <a:ext cx="1006782" cy="31854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500" b="1" dirty="0" err="1" smtClean="0">
                <a:solidFill>
                  <a:schemeClr val="tx1"/>
                </a:solidFill>
                <a:latin typeface="나눔바른고딕" panose="020B0603020101020101" pitchFamily="50" charset="-127"/>
                <a:ea typeface="나눔바른고딕" panose="020B0603020101020101"/>
              </a:rPr>
              <a:t>돌봄기간</a:t>
            </a:r>
            <a:endParaRPr lang="ko-KR" altLang="en-US" sz="1500" b="1" dirty="0">
              <a:solidFill>
                <a:schemeClr val="tx1"/>
              </a:solidFill>
              <a:latin typeface="나눔바른고딕" panose="020B0603020101020101" pitchFamily="50" charset="-127"/>
              <a:ea typeface="나눔바른고딕" panose="020B0603020101020101"/>
            </a:endParaRPr>
          </a:p>
        </p:txBody>
      </p:sp>
      <p:sp>
        <p:nvSpPr>
          <p:cNvPr id="28" name="모서리가 둥근 직사각형 27"/>
          <p:cNvSpPr/>
          <p:nvPr/>
        </p:nvSpPr>
        <p:spPr>
          <a:xfrm>
            <a:off x="332656" y="3601925"/>
            <a:ext cx="1006782" cy="31854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500" b="1" dirty="0" err="1" smtClean="0">
                <a:solidFill>
                  <a:schemeClr val="tx1"/>
                </a:solidFill>
                <a:latin typeface="나눔바른고딕" panose="020B0603020101020101" pitchFamily="50" charset="-127"/>
                <a:ea typeface="나눔바른고딕" panose="020B0603020101020101"/>
              </a:rPr>
              <a:t>돌봄내용</a:t>
            </a:r>
            <a:endParaRPr lang="ko-KR" altLang="en-US" sz="1500" b="1" dirty="0">
              <a:solidFill>
                <a:schemeClr val="tx1"/>
              </a:solidFill>
              <a:latin typeface="나눔바른고딕" panose="020B0603020101020101" pitchFamily="50" charset="-127"/>
              <a:ea typeface="나눔바른고딕" panose="020B0603020101020101"/>
            </a:endParaRPr>
          </a:p>
        </p:txBody>
      </p:sp>
      <p:sp>
        <p:nvSpPr>
          <p:cNvPr id="29" name="모서리가 둥근 직사각형 28"/>
          <p:cNvSpPr/>
          <p:nvPr/>
        </p:nvSpPr>
        <p:spPr>
          <a:xfrm>
            <a:off x="332656" y="5561148"/>
            <a:ext cx="1006782" cy="31854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500" b="1" dirty="0" smtClean="0">
                <a:solidFill>
                  <a:schemeClr val="tx1"/>
                </a:solidFill>
                <a:latin typeface="나눔바른고딕" panose="020B0603020101020101" pitchFamily="50" charset="-127"/>
                <a:ea typeface="나눔바른고딕" panose="020B0603020101020101"/>
              </a:rPr>
              <a:t>이용요금</a:t>
            </a:r>
            <a:endParaRPr lang="ko-KR" altLang="en-US" sz="1500" b="1" dirty="0">
              <a:solidFill>
                <a:schemeClr val="tx1"/>
              </a:solidFill>
              <a:latin typeface="나눔바른고딕" panose="020B0603020101020101" pitchFamily="50" charset="-127"/>
              <a:ea typeface="나눔바른고딕" panose="020B0603020101020101"/>
            </a:endParaRPr>
          </a:p>
        </p:txBody>
      </p:sp>
      <p:sp>
        <p:nvSpPr>
          <p:cNvPr id="30" name="모서리가 둥근 직사각형 29"/>
          <p:cNvSpPr/>
          <p:nvPr/>
        </p:nvSpPr>
        <p:spPr>
          <a:xfrm>
            <a:off x="332656" y="5961931"/>
            <a:ext cx="1006782" cy="31854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500" b="1" dirty="0" smtClean="0">
                <a:solidFill>
                  <a:schemeClr val="tx1"/>
                </a:solidFill>
                <a:latin typeface="나눔바른고딕" panose="020B0603020101020101" pitchFamily="50" charset="-127"/>
                <a:ea typeface="나눔바른고딕" panose="020B0603020101020101"/>
              </a:rPr>
              <a:t>모집기간</a:t>
            </a:r>
            <a:endParaRPr lang="ko-KR" altLang="en-US" sz="1500" b="1" dirty="0">
              <a:solidFill>
                <a:schemeClr val="tx1"/>
              </a:solidFill>
              <a:latin typeface="나눔바른고딕" panose="020B0603020101020101" pitchFamily="50" charset="-127"/>
              <a:ea typeface="나눔바른고딕" panose="020B0603020101020101"/>
            </a:endParaRPr>
          </a:p>
        </p:txBody>
      </p:sp>
      <p:sp>
        <p:nvSpPr>
          <p:cNvPr id="32" name="모서리가 둥근 직사각형 31"/>
          <p:cNvSpPr/>
          <p:nvPr/>
        </p:nvSpPr>
        <p:spPr>
          <a:xfrm>
            <a:off x="332656" y="6383338"/>
            <a:ext cx="1006782" cy="31854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500" b="1" dirty="0" smtClean="0">
                <a:solidFill>
                  <a:schemeClr val="tx1"/>
                </a:solidFill>
                <a:latin typeface="나눔바른고딕" panose="020B0603020101020101" pitchFamily="50" charset="-127"/>
                <a:ea typeface="나눔바른고딕" panose="020B0603020101020101"/>
              </a:rPr>
              <a:t>제출서류</a:t>
            </a:r>
            <a:endParaRPr lang="ko-KR" altLang="en-US" sz="1500" b="1" dirty="0">
              <a:solidFill>
                <a:schemeClr val="tx1"/>
              </a:solidFill>
              <a:latin typeface="나눔바른고딕" panose="020B0603020101020101" pitchFamily="50" charset="-127"/>
              <a:ea typeface="나눔바른고딕" panose="020B0603020101020101"/>
            </a:endParaRPr>
          </a:p>
        </p:txBody>
      </p:sp>
      <p:sp>
        <p:nvSpPr>
          <p:cNvPr id="33" name="모서리가 둥근 직사각형 32"/>
          <p:cNvSpPr/>
          <p:nvPr/>
        </p:nvSpPr>
        <p:spPr>
          <a:xfrm>
            <a:off x="332656" y="6808107"/>
            <a:ext cx="1006782" cy="31854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500" b="1" dirty="0" smtClean="0">
                <a:solidFill>
                  <a:schemeClr val="tx1"/>
                </a:solidFill>
                <a:latin typeface="나눔바른고딕" panose="020B0603020101020101" pitchFamily="50" charset="-127"/>
                <a:ea typeface="나눔바른고딕" panose="020B0603020101020101"/>
              </a:rPr>
              <a:t>신청방법</a:t>
            </a:r>
            <a:endParaRPr lang="ko-KR" altLang="en-US" sz="1500" b="1" dirty="0">
              <a:solidFill>
                <a:schemeClr val="tx1"/>
              </a:solidFill>
              <a:latin typeface="나눔바른고딕" panose="020B0603020101020101" pitchFamily="50" charset="-127"/>
              <a:ea typeface="나눔바른고딕" panose="020B0603020101020101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0" y="1269582"/>
            <a:ext cx="66967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dirty="0" smtClean="0">
                <a:latin typeface="나눔스퀘어라운드 Bold" panose="020B0600000101010101" pitchFamily="50" charset="-127"/>
                <a:ea typeface="나눔스퀘어라운드 Bold" panose="020B0600000101010101" pitchFamily="50" charset="-127"/>
              </a:rPr>
              <a:t>상주시 </a:t>
            </a:r>
            <a:r>
              <a:rPr lang="ko-KR" altLang="en-US" dirty="0" err="1" smtClean="0">
                <a:latin typeface="나눔스퀘어라운드 Bold" panose="020B0600000101010101" pitchFamily="50" charset="-127"/>
                <a:ea typeface="나눔스퀘어라운드 Bold" panose="020B0600000101010101" pitchFamily="50" charset="-127"/>
              </a:rPr>
              <a:t>공동육아나눔터에서는</a:t>
            </a:r>
            <a:r>
              <a:rPr lang="ko-KR" altLang="en-US" dirty="0" smtClean="0">
                <a:latin typeface="나눔스퀘어라운드 Bold" panose="020B0600000101010101" pitchFamily="50" charset="-127"/>
                <a:ea typeface="나눔스퀘어라운드 Bold" panose="020B0600000101010101" pitchFamily="50" charset="-127"/>
              </a:rPr>
              <a:t> 초등자녀들을 위해</a:t>
            </a:r>
            <a:endParaRPr lang="en-US" altLang="ko-KR" dirty="0" smtClean="0">
              <a:latin typeface="나눔스퀘어라운드 Bold" panose="020B0600000101010101" pitchFamily="50" charset="-127"/>
              <a:ea typeface="나눔스퀘어라운드 Bold" panose="020B0600000101010101" pitchFamily="50" charset="-127"/>
            </a:endParaRPr>
          </a:p>
          <a:p>
            <a:pPr algn="ctr"/>
            <a:r>
              <a:rPr lang="ko-KR" altLang="en-US" dirty="0" smtClean="0">
                <a:latin typeface="나눔스퀘어라운드 Bold" panose="020B0600000101010101" pitchFamily="50" charset="-127"/>
                <a:ea typeface="나눔스퀘어라운드 Bold" panose="020B0600000101010101" pitchFamily="50" charset="-127"/>
              </a:rPr>
              <a:t> 안전한 돌봄 장소와 </a:t>
            </a:r>
            <a:r>
              <a:rPr lang="ko-KR" altLang="en-US" dirty="0">
                <a:latin typeface="나눔스퀘어라운드 Bold" panose="020B0600000101010101" pitchFamily="50" charset="-127"/>
                <a:ea typeface="나눔스퀘어라운드 Bold" panose="020B0600000101010101" pitchFamily="50" charset="-127"/>
              </a:rPr>
              <a:t>다양한 프로그램을 </a:t>
            </a:r>
            <a:r>
              <a:rPr lang="ko-KR" altLang="en-US" dirty="0" smtClean="0">
                <a:latin typeface="나눔스퀘어라운드 Bold" panose="020B0600000101010101" pitchFamily="50" charset="-127"/>
                <a:ea typeface="나눔스퀘어라운드 Bold" panose="020B0600000101010101" pitchFamily="50" charset="-127"/>
              </a:rPr>
              <a:t>제공하고 있습니다</a:t>
            </a:r>
            <a:r>
              <a:rPr lang="en-US" altLang="ko-KR" dirty="0">
                <a:latin typeface="나눔스퀘어라운드 Bold" panose="020B0600000101010101" pitchFamily="50" charset="-127"/>
                <a:ea typeface="나눔스퀘어라운드 Bold" panose="020B0600000101010101" pitchFamily="50" charset="-127"/>
              </a:rPr>
              <a:t>.</a:t>
            </a:r>
            <a:endParaRPr lang="ko-KR" altLang="en-US" dirty="0">
              <a:latin typeface="나눔스퀘어라운드 Bold" panose="020B0600000101010101" pitchFamily="50" charset="-127"/>
              <a:ea typeface="나눔스퀘어라운드 Bold" panose="020B0600000101010101" pitchFamily="50" charset="-127"/>
            </a:endParaRPr>
          </a:p>
        </p:txBody>
      </p:sp>
      <p:pic>
        <p:nvPicPr>
          <p:cNvPr id="38" name="그림 37"/>
          <p:cNvPicPr preferRelativeResize="0">
            <a:picLocks/>
          </p:cNvPicPr>
          <p:nvPr/>
        </p:nvPicPr>
        <p:blipFill>
          <a:blip r:embed="rId5"/>
          <a:stretch>
            <a:fillRect/>
          </a:stretch>
        </p:blipFill>
        <p:spPr>
          <a:xfrm rot="600000">
            <a:off x="4295956" y="7488893"/>
            <a:ext cx="1634777" cy="1348612"/>
          </a:xfrm>
          <a:prstGeom prst="roundRect">
            <a:avLst>
              <a:gd name="adj" fmla="val 6374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  <a:softEdge rad="317500"/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45" name="그림 44"/>
          <p:cNvPicPr preferRelativeResize="0">
            <a:picLocks/>
          </p:cNvPicPr>
          <p:nvPr/>
        </p:nvPicPr>
        <p:blipFill>
          <a:blip r:embed="rId6" cstate="print"/>
          <a:stretch>
            <a:fillRect/>
          </a:stretch>
        </p:blipFill>
        <p:spPr>
          <a:xfrm rot="20790036">
            <a:off x="969846" y="7516808"/>
            <a:ext cx="1569259" cy="1372258"/>
          </a:xfrm>
          <a:prstGeom prst="roundRect">
            <a:avLst>
              <a:gd name="adj" fmla="val 4899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  <a:softEdge rad="1270000"/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46" name="그림 45"/>
          <p:cNvPicPr preferRelativeResize="0">
            <a:picLocks/>
          </p:cNvPicPr>
          <p:nvPr/>
        </p:nvPicPr>
        <p:blipFill>
          <a:blip r:embed="rId7"/>
          <a:stretch>
            <a:fillRect/>
          </a:stretch>
        </p:blipFill>
        <p:spPr>
          <a:xfrm>
            <a:off x="2634165" y="7341112"/>
            <a:ext cx="1569259" cy="1353084"/>
          </a:xfrm>
          <a:prstGeom prst="roundRect">
            <a:avLst>
              <a:gd name="adj" fmla="val 6098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1798629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748</TotalTime>
  <Words>133</Words>
  <Application>Microsoft Office PowerPoint</Application>
  <PresentationFormat>A4 용지(210x297mm)</PresentationFormat>
  <Paragraphs>45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7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9" baseType="lpstr">
      <vt:lpstr>굴림</vt:lpstr>
      <vt:lpstr>나눔바른고딕</vt:lpstr>
      <vt:lpstr>나눔스퀘어라운드 Bold</vt:lpstr>
      <vt:lpstr>맑은 고딕</vt:lpstr>
      <vt:lpstr>배달의민족 주아</vt:lpstr>
      <vt:lpstr>함초롬바탕</vt:lpstr>
      <vt:lpstr>Arial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user</dc:creator>
  <cp:lastModifiedBy>user</cp:lastModifiedBy>
  <cp:revision>90</cp:revision>
  <cp:lastPrinted>2020-04-16T09:47:17Z</cp:lastPrinted>
  <dcterms:created xsi:type="dcterms:W3CDTF">2019-01-21T01:14:42Z</dcterms:created>
  <dcterms:modified xsi:type="dcterms:W3CDTF">2020-06-02T06:47:36Z</dcterms:modified>
</cp:coreProperties>
</file>