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899650" cy="6875463"/>
  <p:notesSz cx="6858000" cy="9144000"/>
  <p:embeddedFontLst>
    <p:embeddedFont>
      <p:font typeface="Arial Black" panose="020B0A04020102020204" pitchFamily="34" charset="0"/>
      <p:bold r:id="rId14"/>
    </p:embeddedFont>
    <p:embeddedFont>
      <p:font typeface="Stardos Stencil" panose="020B0600000101010101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맑은 고딕" panose="020B0503020000020004" pitchFamily="50" charset="-127"/>
      <p:regular r:id="rId21"/>
      <p:bold r:id="rId22"/>
    </p:embeddedFont>
    <p:embeddedFont>
      <p:font typeface="맑은 고딕" panose="020B0503020000020004" pitchFamily="50" charset="-127"/>
      <p:regular r:id="rId21"/>
      <p:bold r:id="rId22"/>
    </p:embeddedFont>
    <p:embeddedFont>
      <p:font typeface="Segoe UI Black" panose="020B0A02040204020203" pitchFamily="34" charset="0"/>
      <p:bold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  <p15:guide id="3" orient="horz" pos="126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ABA"/>
    <a:srgbClr val="969696"/>
    <a:srgbClr val="5B5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1470" y="132"/>
      </p:cViewPr>
      <p:guideLst>
        <p:guide orient="horz" pos="2165"/>
        <p:guide pos="3118"/>
        <p:guide orient="horz" pos="1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956680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/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/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jpg"/><Relationship Id="rId5" Type="http://schemas.openxmlformats.org/officeDocument/2006/relationships/image" Target="../media/image4.png"/><Relationship Id="rId10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7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320454" y="1531126"/>
            <a:ext cx="1407491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-23033" y="1463192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[Episode.5 ]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391" y="3763961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419" y="1948812"/>
            <a:ext cx="5145087" cy="492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3"/>
          <p:cNvGrpSpPr/>
          <p:nvPr/>
        </p:nvGrpSpPr>
        <p:grpSpPr>
          <a:xfrm>
            <a:off x="6652303" y="5630878"/>
            <a:ext cx="2820276" cy="1180814"/>
            <a:chOff x="420304" y="5584560"/>
            <a:chExt cx="2820276" cy="1180814"/>
          </a:xfrm>
        </p:grpSpPr>
        <p:grpSp>
          <p:nvGrpSpPr>
            <p:cNvPr id="98" name="Google Shape;98;p13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99" name="Google Shape;99;p1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0" name="Google Shape;100;p1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1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13"/>
          <p:cNvSpPr/>
          <p:nvPr/>
        </p:nvSpPr>
        <p:spPr>
          <a:xfrm>
            <a:off x="19561" y="2168243"/>
            <a:ext cx="561386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C</a:t>
            </a:r>
            <a:r>
              <a:rPr lang="en-US" sz="4400" b="1" i="0" u="none" strike="noStrike" cap="none" dirty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onstruction Site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Fire Safety</a:t>
            </a:r>
            <a:endParaRPr sz="4400" dirty="0">
              <a:latin typeface="Arial Black" panose="020B0A04020102020204" pitchFamily="34" charset="0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054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그림 12">
            <a:extLst>
              <a:ext uri="{FF2B5EF4-FFF2-40B4-BE49-F238E27FC236}">
                <a16:creationId xmlns:a16="http://schemas.microsoft.com/office/drawing/2014/main" id="{CA4FDD7B-C8C1-40C5-A2A5-69B8C0C9364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8F9DEB1-5FE2-4B23-9237-C8BABB91B86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  <p:pic>
        <p:nvPicPr>
          <p:cNvPr id="21" name="Google Shape;88;p13">
            <a:extLst>
              <a:ext uri="{FF2B5EF4-FFF2-40B4-BE49-F238E27FC236}">
                <a16:creationId xmlns:a16="http://schemas.microsoft.com/office/drawing/2014/main" id="{3040B650-13F2-426C-A0FC-6CDBD32E6D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264" t="95489" r="-52264"/>
          <a:stretch/>
        </p:blipFill>
        <p:spPr>
          <a:xfrm>
            <a:off x="5172635" y="6565392"/>
            <a:ext cx="9897192" cy="31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1AFD9C95-142B-45AB-9BCE-8A4675FB84A2}"/>
              </a:ext>
            </a:extLst>
          </p:cNvPr>
          <p:cNvSpPr/>
          <p:nvPr/>
        </p:nvSpPr>
        <p:spPr>
          <a:xfrm>
            <a:off x="6552022" y="6535817"/>
            <a:ext cx="7393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37377BF-C2DA-4E5F-AB5D-017BDDE7232D}"/>
              </a:ext>
            </a:extLst>
          </p:cNvPr>
          <p:cNvSpPr/>
          <p:nvPr/>
        </p:nvSpPr>
        <p:spPr>
          <a:xfrm>
            <a:off x="7283860" y="6535162"/>
            <a:ext cx="69121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7DB56BC-C7D9-44AE-87C4-DF15A8995ABC}"/>
              </a:ext>
            </a:extLst>
          </p:cNvPr>
          <p:cNvSpPr/>
          <p:nvPr/>
        </p:nvSpPr>
        <p:spPr>
          <a:xfrm>
            <a:off x="7993593" y="6545710"/>
            <a:ext cx="62389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6034536-99AD-40F9-B191-55F53C6794DA}"/>
              </a:ext>
            </a:extLst>
          </p:cNvPr>
          <p:cNvSpPr/>
          <p:nvPr/>
        </p:nvSpPr>
        <p:spPr>
          <a:xfrm>
            <a:off x="8536049" y="648558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p23"/>
          <p:cNvGrpSpPr/>
          <p:nvPr/>
        </p:nvGrpSpPr>
        <p:grpSpPr>
          <a:xfrm>
            <a:off x="1161325" y="1146496"/>
            <a:ext cx="4806315" cy="1569720"/>
            <a:chOff x="1250315" y="1675936"/>
            <a:chExt cx="4806315" cy="1569720"/>
          </a:xfrm>
        </p:grpSpPr>
        <p:sp>
          <p:nvSpPr>
            <p:cNvPr id="277" name="Google Shape;277;p23"/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8" name="Google Shape;278;p23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279" name="Google Shape;279;p23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0" name="Google Shape;280;p23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81" name="Google Shape;281;p23"/>
          <p:cNvGrpSpPr/>
          <p:nvPr/>
        </p:nvGrpSpPr>
        <p:grpSpPr>
          <a:xfrm>
            <a:off x="1107290" y="4037782"/>
            <a:ext cx="4860350" cy="1569720"/>
            <a:chOff x="1250315" y="5463277"/>
            <a:chExt cx="4860350" cy="1569720"/>
          </a:xfrm>
        </p:grpSpPr>
        <p:sp>
          <p:nvSpPr>
            <p:cNvPr id="282" name="Google Shape;282;p23"/>
            <p:cNvSpPr/>
            <p:nvPr/>
          </p:nvSpPr>
          <p:spPr>
            <a:xfrm rot="10800000" flipH="1">
              <a:off x="3115370" y="5463277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3" name="Google Shape;283;p23"/>
            <p:cNvGrpSpPr/>
            <p:nvPr/>
          </p:nvGrpSpPr>
          <p:grpSpPr>
            <a:xfrm>
              <a:off x="1250315" y="6564626"/>
              <a:ext cx="4860350" cy="0"/>
              <a:chOff x="1250315" y="6564626"/>
              <a:chExt cx="4860350" cy="0"/>
            </a:xfrm>
          </p:grpSpPr>
          <p:cxnSp>
            <p:nvCxnSpPr>
              <p:cNvPr id="284" name="Google Shape;284;p23"/>
              <p:cNvCxnSpPr/>
              <p:nvPr/>
            </p:nvCxnSpPr>
            <p:spPr>
              <a:xfrm>
                <a:off x="1250315" y="6564626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5" name="Google Shape;285;p23"/>
              <p:cNvCxnSpPr/>
              <p:nvPr/>
            </p:nvCxnSpPr>
            <p:spPr>
              <a:xfrm>
                <a:off x="4182170" y="6564626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286" name="Google Shape;28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8416" y="1367595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3"/>
          <p:cNvSpPr/>
          <p:nvPr/>
        </p:nvSpPr>
        <p:spPr>
          <a:xfrm>
            <a:off x="599826" y="2056977"/>
            <a:ext cx="5811838" cy="364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Pay special attention </a:t>
            </a:r>
          </a:p>
          <a:p>
            <a:pPr lvl="0" algn="ctr">
              <a:lnSpc>
                <a:spcPct val="150000"/>
              </a:lnSpc>
            </a:pP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when carrying out welding, grinding and cutting operations in a construction site vulnerable to fire.</a:t>
            </a:r>
          </a:p>
          <a:p>
            <a:pPr lvl="0" algn="ctr">
              <a:lnSpc>
                <a:spcPct val="150000"/>
              </a:lnSpc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800" dirty="0"/>
          </a:p>
          <a:p>
            <a:pPr lvl="0" algn="ctr">
              <a:lnSpc>
                <a:spcPct val="150000"/>
              </a:lnSpc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Strictly comply with safety regulations at the construction sites to ensure the lives of yourself and those around you</a:t>
            </a:r>
            <a:endParaRPr lang="en-US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8" name="Google Shape;288;p23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89" name="Google Shape;289;p23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90" name="Google Shape;290;p2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1" name="Google Shape;291;p2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2" name="Google Shape;292;p2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2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4" name="Google Shape;294;p23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</a:t>
            </a:r>
            <a:endParaRPr/>
          </a:p>
        </p:txBody>
      </p:sp>
      <p:sp>
        <p:nvSpPr>
          <p:cNvPr id="295" name="Google Shape;295;p23"/>
          <p:cNvSpPr/>
          <p:nvPr/>
        </p:nvSpPr>
        <p:spPr>
          <a:xfrm>
            <a:off x="2633573" y="253880"/>
            <a:ext cx="613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Key Points for Fire Safety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직사각형 1">
            <a:extLst>
              <a:ext uri="{FF2B5EF4-FFF2-40B4-BE49-F238E27FC236}">
                <a16:creationId xmlns:a16="http://schemas.microsoft.com/office/drawing/2014/main" id="{FA750958-8CD5-44B3-B7C2-6FBD15460A47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12">
            <a:extLst>
              <a:ext uri="{FF2B5EF4-FFF2-40B4-BE49-F238E27FC236}">
                <a16:creationId xmlns:a16="http://schemas.microsoft.com/office/drawing/2014/main" id="{72A4793A-BA4F-46B3-BA03-27BEA7C8BD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E67757E7-140F-4E34-8B92-BFEEBFCD972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6" name="Google Shape;141;p16">
            <a:extLst>
              <a:ext uri="{FF2B5EF4-FFF2-40B4-BE49-F238E27FC236}">
                <a16:creationId xmlns:a16="http://schemas.microsoft.com/office/drawing/2014/main" id="{B65CF326-6C27-48E9-95A1-C22E02AC6B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649023AB-0EE8-4388-8918-21617D951302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F9135C42-E3D2-4623-8D2D-5E2BFFAAC1F7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58FAF65-61D3-41E3-8517-0922CFA8C214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73E59B6A-D48A-4CE3-97CB-F5464258610B}"/>
              </a:ext>
            </a:extLst>
          </p:cNvPr>
          <p:cNvSpPr/>
          <p:nvPr/>
        </p:nvSpPr>
        <p:spPr>
          <a:xfrm>
            <a:off x="8458838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41">
            <a:extLst>
              <a:ext uri="{FF2B5EF4-FFF2-40B4-BE49-F238E27FC236}">
                <a16:creationId xmlns:a16="http://schemas.microsoft.com/office/drawing/2014/main" id="{4DD92F85-079A-47CA-A13A-E69C7B3E1AC9}"/>
              </a:ext>
            </a:extLst>
          </p:cNvPr>
          <p:cNvSpPr/>
          <p:nvPr/>
        </p:nvSpPr>
        <p:spPr>
          <a:xfrm>
            <a:off x="419092" y="294227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3" name="직사각형 28">
            <a:extLst>
              <a:ext uri="{FF2B5EF4-FFF2-40B4-BE49-F238E27FC236}">
                <a16:creationId xmlns:a16="http://schemas.microsoft.com/office/drawing/2014/main" id="{1B09FA8C-C0B7-4A87-B793-E55C42B44244}"/>
              </a:ext>
            </a:extLst>
          </p:cNvPr>
          <p:cNvSpPr/>
          <p:nvPr/>
        </p:nvSpPr>
        <p:spPr>
          <a:xfrm>
            <a:off x="-2257375" y="281557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00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1">
            <a:extLst>
              <a:ext uri="{FF2B5EF4-FFF2-40B4-BE49-F238E27FC236}">
                <a16:creationId xmlns:a16="http://schemas.microsoft.com/office/drawing/2014/main" id="{CF800F02-D254-427D-9E62-9A5ACE901E5E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12">
            <a:extLst>
              <a:ext uri="{FF2B5EF4-FFF2-40B4-BE49-F238E27FC236}">
                <a16:creationId xmlns:a16="http://schemas.microsoft.com/office/drawing/2014/main" id="{4C38F7EB-9CF6-4C58-84FE-968D006AD6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5B3B42C-B43A-4CE4-AA22-46AD60BC3E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7" name="그림 6" descr="그리기이(가) 표시된 사진&#10;&#10;자동 생성된 설명">
            <a:extLst>
              <a:ext uri="{FF2B5EF4-FFF2-40B4-BE49-F238E27FC236}">
                <a16:creationId xmlns:a16="http://schemas.microsoft.com/office/drawing/2014/main" id="{851D188C-CBA9-47FF-AA93-2E3F84AF6C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5220"/>
          <a:stretch/>
        </p:blipFill>
        <p:spPr>
          <a:xfrm>
            <a:off x="600015" y="2857741"/>
            <a:ext cx="8197307" cy="154408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B9D4264-B689-4C8A-B02C-C4061B04C681}"/>
              </a:ext>
            </a:extLst>
          </p:cNvPr>
          <p:cNvSpPr/>
          <p:nvPr/>
        </p:nvSpPr>
        <p:spPr>
          <a:xfrm>
            <a:off x="1602232" y="4489752"/>
            <a:ext cx="6887344" cy="3059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Fire safety training is the foundation for a safe society and happy people</a:t>
            </a:r>
            <a:endParaRPr lang="ko-KR" alt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DB877B-9690-4C17-AE51-8B80C74AC529}"/>
              </a:ext>
            </a:extLst>
          </p:cNvPr>
          <p:cNvSpPr txBox="1"/>
          <p:nvPr/>
        </p:nvSpPr>
        <p:spPr>
          <a:xfrm>
            <a:off x="1759998" y="237306"/>
            <a:ext cx="6011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b="1" dirty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C</a:t>
            </a:r>
            <a:r>
              <a:rPr lang="en-US" altLang="ko-KR" sz="2400" b="1" i="0" u="none" strike="noStrike" cap="none" dirty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onstruction Site Fire Safety</a:t>
            </a:r>
            <a:endParaRPr lang="en-US" altLang="ko-KR" sz="2400" dirty="0">
              <a:latin typeface="Arial Black" panose="020B0A04020102020204" pitchFamily="34" charset="0"/>
            </a:endParaRPr>
          </a:p>
        </p:txBody>
      </p:sp>
      <p:pic>
        <p:nvPicPr>
          <p:cNvPr id="12" name="그림 11" descr="그리기, 방이(가) 표시된 사진&#10;&#10;자동 생성된 설명">
            <a:extLst>
              <a:ext uri="{FF2B5EF4-FFF2-40B4-BE49-F238E27FC236}">
                <a16:creationId xmlns:a16="http://schemas.microsoft.com/office/drawing/2014/main" id="{8ABB956A-63D3-4799-8646-0D64E9A574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32" y="167583"/>
            <a:ext cx="479558" cy="601112"/>
          </a:xfrm>
          <a:prstGeom prst="rect">
            <a:avLst/>
          </a:prstGeom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66213" y="5700"/>
                          <a:pt x="430001" y="23144"/>
                          <a:pt x="479558" y="0"/>
                        </a:cubicBezTo>
                        <a:cubicBezTo>
                          <a:pt x="466727" y="174216"/>
                          <a:pt x="511116" y="413783"/>
                          <a:pt x="479558" y="601112"/>
                        </a:cubicBezTo>
                        <a:cubicBezTo>
                          <a:pt x="375599" y="586262"/>
                          <a:pt x="177420" y="625226"/>
                          <a:pt x="0" y="601112"/>
                        </a:cubicBezTo>
                        <a:cubicBezTo>
                          <a:pt x="-7082" y="500559"/>
                          <a:pt x="-26386" y="18651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94011" y="38127"/>
                          <a:pt x="383320" y="10130"/>
                          <a:pt x="479558" y="0"/>
                        </a:cubicBezTo>
                        <a:cubicBezTo>
                          <a:pt x="435072" y="264220"/>
                          <a:pt x="453623" y="338467"/>
                          <a:pt x="479558" y="601112"/>
                        </a:cubicBezTo>
                        <a:cubicBezTo>
                          <a:pt x="357585" y="603628"/>
                          <a:pt x="207498" y="560128"/>
                          <a:pt x="0" y="601112"/>
                        </a:cubicBezTo>
                        <a:cubicBezTo>
                          <a:pt x="3010" y="422396"/>
                          <a:pt x="21194" y="2306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>
            <a:off x="951567" y="2745037"/>
            <a:ext cx="7869702" cy="215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Why Construction Sites Are Vulnerable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2p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Safety Precautions When Welding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6p</a:t>
            </a:r>
            <a:endParaRPr sz="24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How To Use A Fire Extinguisher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8p</a:t>
            </a:r>
            <a:endParaRPr sz="2400" dirty="0"/>
          </a:p>
        </p:txBody>
      </p:sp>
      <p:sp>
        <p:nvSpPr>
          <p:cNvPr id="111" name="Google Shape;111;p14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 dirty="0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 dirty="0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2464786" y="1732808"/>
            <a:ext cx="77355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Construction Site Fire Safety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3" name="Google Shape;113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4" name="Google Shape;114;p14"/>
          <p:cNvSpPr/>
          <p:nvPr/>
        </p:nvSpPr>
        <p:spPr>
          <a:xfrm>
            <a:off x="2081357" y="1374518"/>
            <a:ext cx="2048919" cy="31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[Episode.5]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14"/>
          <p:cNvGrpSpPr/>
          <p:nvPr/>
        </p:nvGrpSpPr>
        <p:grpSpPr>
          <a:xfrm>
            <a:off x="420304" y="5584560"/>
            <a:ext cx="2820276" cy="1180814"/>
            <a:chOff x="420304" y="5584560"/>
            <a:chExt cx="2820276" cy="1180814"/>
          </a:xfrm>
        </p:grpSpPr>
        <p:grpSp>
          <p:nvGrpSpPr>
            <p:cNvPr id="116" name="Google Shape;116;p14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117" name="Google Shape;117;p1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1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9" name="Google Shape;119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44781" y="4158136"/>
            <a:ext cx="2828820" cy="25665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직사각형 2">
            <a:extLst>
              <a:ext uri="{FF2B5EF4-FFF2-40B4-BE49-F238E27FC236}">
                <a16:creationId xmlns:a16="http://schemas.microsoft.com/office/drawing/2014/main" id="{FCE6BAD4-284A-4FD0-A1B5-77880A332232}"/>
              </a:ext>
            </a:extLst>
          </p:cNvPr>
          <p:cNvSpPr/>
          <p:nvPr/>
        </p:nvSpPr>
        <p:spPr>
          <a:xfrm>
            <a:off x="7340138" y="116378"/>
            <a:ext cx="24668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4">
            <a:extLst>
              <a:ext uri="{FF2B5EF4-FFF2-40B4-BE49-F238E27FC236}">
                <a16:creationId xmlns:a16="http://schemas.microsoft.com/office/drawing/2014/main" id="{E1492018-1F47-436E-98BB-388A4CE3CCB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556191" y="134911"/>
            <a:ext cx="1250790" cy="629140"/>
          </a:xfrm>
          <a:prstGeom prst="rect">
            <a:avLst/>
          </a:prstGeom>
        </p:spPr>
      </p:pic>
      <p:pic>
        <p:nvPicPr>
          <p:cNvPr id="20" name="그림 15">
            <a:extLst>
              <a:ext uri="{FF2B5EF4-FFF2-40B4-BE49-F238E27FC236}">
                <a16:creationId xmlns:a16="http://schemas.microsoft.com/office/drawing/2014/main" id="{CCD14986-052E-4E33-BF0B-FAC5EAAC3A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4" y="126136"/>
            <a:ext cx="1661012" cy="653860"/>
          </a:xfrm>
          <a:prstGeom prst="rect">
            <a:avLst/>
          </a:prstGeom>
        </p:spPr>
      </p:pic>
      <p:pic>
        <p:nvPicPr>
          <p:cNvPr id="21" name="Google Shape;109;p14">
            <a:extLst>
              <a:ext uri="{FF2B5EF4-FFF2-40B4-BE49-F238E27FC236}">
                <a16:creationId xmlns:a16="http://schemas.microsoft.com/office/drawing/2014/main" id="{06192DF1-9DF9-498B-9E40-FA88FA1FFE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" t="96017" r="59263" b="165"/>
          <a:stretch/>
        </p:blipFill>
        <p:spPr>
          <a:xfrm>
            <a:off x="0" y="6526141"/>
            <a:ext cx="4030434" cy="26248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CCB821AD-5011-4D59-A2A6-644CB428B616}"/>
              </a:ext>
            </a:extLst>
          </p:cNvPr>
          <p:cNvSpPr/>
          <p:nvPr/>
        </p:nvSpPr>
        <p:spPr>
          <a:xfrm>
            <a:off x="318650" y="6490097"/>
            <a:ext cx="7393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2119647-DBD3-4D2B-AC58-BD24C9CD1817}"/>
              </a:ext>
            </a:extLst>
          </p:cNvPr>
          <p:cNvSpPr/>
          <p:nvPr/>
        </p:nvSpPr>
        <p:spPr>
          <a:xfrm>
            <a:off x="1050488" y="6489442"/>
            <a:ext cx="69121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A0F1E75-5B4F-4F6C-AAA0-B985CA2965A2}"/>
              </a:ext>
            </a:extLst>
          </p:cNvPr>
          <p:cNvSpPr/>
          <p:nvPr/>
        </p:nvSpPr>
        <p:spPr>
          <a:xfrm>
            <a:off x="1752364" y="6499990"/>
            <a:ext cx="62389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5985753-C746-40E6-8112-101337D34AEA}"/>
              </a:ext>
            </a:extLst>
          </p:cNvPr>
          <p:cNvSpPr/>
          <p:nvPr/>
        </p:nvSpPr>
        <p:spPr>
          <a:xfrm>
            <a:off x="2302677" y="643986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  <p:grpSp>
        <p:nvGrpSpPr>
          <p:cNvPr id="143" name="Google Shape;143;p16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44" name="Google Shape;144;p16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45" name="Google Shape;145;p1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6" name="Google Shape;146;p1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7" name="Google Shape;147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9" name="Google Shape;149;p16"/>
          <p:cNvGrpSpPr/>
          <p:nvPr/>
        </p:nvGrpSpPr>
        <p:grpSpPr>
          <a:xfrm>
            <a:off x="381303" y="124665"/>
            <a:ext cx="9587501" cy="609496"/>
            <a:chOff x="381303" y="124665"/>
            <a:chExt cx="9587501" cy="609496"/>
          </a:xfrm>
        </p:grpSpPr>
        <p:sp>
          <p:nvSpPr>
            <p:cNvPr id="150" name="Google Shape;150;p16"/>
            <p:cNvSpPr/>
            <p:nvPr/>
          </p:nvSpPr>
          <p:spPr>
            <a:xfrm>
              <a:off x="381303" y="242152"/>
              <a:ext cx="450761" cy="492009"/>
            </a:xfrm>
            <a:prstGeom prst="rect">
              <a:avLst/>
            </a:prstGeom>
            <a:solidFill>
              <a:srgbClr val="00206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1013187" y="124665"/>
              <a:ext cx="89556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Calibri"/>
                  <a:sym typeface="Calibri"/>
                </a:rPr>
                <a:t>Why Construction Sites Are Vulnerable</a:t>
              </a:r>
              <a:endParaRPr lang="en-US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Malgun Gothic"/>
                <a:sym typeface="Malgun Gothic"/>
              </a:endParaRPr>
            </a:p>
          </p:txBody>
        </p:sp>
      </p:grpSp>
      <p:pic>
        <p:nvPicPr>
          <p:cNvPr id="152" name="Google Shape;152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43468" y="1724949"/>
            <a:ext cx="6461085" cy="415071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6"/>
          <p:cNvSpPr txBox="1"/>
          <p:nvPr/>
        </p:nvSpPr>
        <p:spPr>
          <a:xfrm>
            <a:off x="1158500" y="1133464"/>
            <a:ext cx="57103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8FD5721-0FE7-4C45-8AB8-EB3A86048A50}"/>
              </a:ext>
            </a:extLst>
          </p:cNvPr>
          <p:cNvSpPr/>
          <p:nvPr/>
        </p:nvSpPr>
        <p:spPr>
          <a:xfrm>
            <a:off x="1543468" y="1816341"/>
            <a:ext cx="504352" cy="27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9EB3982-8819-452B-A4DD-F816C8260A75}"/>
              </a:ext>
            </a:extLst>
          </p:cNvPr>
          <p:cNvSpPr/>
          <p:nvPr/>
        </p:nvSpPr>
        <p:spPr>
          <a:xfrm>
            <a:off x="4072666" y="1686352"/>
            <a:ext cx="504352" cy="498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C771083-3CE4-4CEE-B2D2-6E43C2377A4D}"/>
              </a:ext>
            </a:extLst>
          </p:cNvPr>
          <p:cNvSpPr/>
          <p:nvPr/>
        </p:nvSpPr>
        <p:spPr>
          <a:xfrm>
            <a:off x="6038608" y="1670899"/>
            <a:ext cx="1067607" cy="27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F6412FD-FA96-420E-882F-4505CDCF8651}"/>
              </a:ext>
            </a:extLst>
          </p:cNvPr>
          <p:cNvSpPr/>
          <p:nvPr/>
        </p:nvSpPr>
        <p:spPr>
          <a:xfrm>
            <a:off x="1512631" y="1886687"/>
            <a:ext cx="1180131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Ignition Factors</a:t>
            </a:r>
            <a:endParaRPr lang="en-US" altLang="ko-KR" sz="3200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92C24B6-8D57-45AF-89D5-AF5B32D19DF0}"/>
              </a:ext>
            </a:extLst>
          </p:cNvPr>
          <p:cNvSpPr/>
          <p:nvPr/>
        </p:nvSpPr>
        <p:spPr>
          <a:xfrm>
            <a:off x="3986951" y="1759729"/>
            <a:ext cx="1656224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number of occurrences </a:t>
            </a:r>
            <a:endParaRPr lang="en-US" altLang="ko-KR" sz="3200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F634438-3913-45AC-94C1-E33451BC2413}"/>
              </a:ext>
            </a:extLst>
          </p:cNvPr>
          <p:cNvSpPr/>
          <p:nvPr/>
        </p:nvSpPr>
        <p:spPr>
          <a:xfrm>
            <a:off x="5926084" y="1738367"/>
            <a:ext cx="1180131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Ignition Factors</a:t>
            </a:r>
            <a:endParaRPr lang="en-US" altLang="ko-KR" sz="3200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4971416-5E38-4983-9567-C98796196151}"/>
              </a:ext>
            </a:extLst>
          </p:cNvPr>
          <p:cNvSpPr/>
          <p:nvPr/>
        </p:nvSpPr>
        <p:spPr>
          <a:xfrm>
            <a:off x="3986951" y="1938468"/>
            <a:ext cx="768160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vi-VN" altLang="ko-KR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Number</a:t>
            </a:r>
            <a:r>
              <a:rPr lang="en-US" altLang="ko-KR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endParaRPr lang="en-US" altLang="ko-KR" sz="3200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1320E16-AB9A-47C3-9692-FB8B808EC9F0}"/>
              </a:ext>
            </a:extLst>
          </p:cNvPr>
          <p:cNvSpPr/>
          <p:nvPr/>
        </p:nvSpPr>
        <p:spPr>
          <a:xfrm>
            <a:off x="1543467" y="2310115"/>
            <a:ext cx="800187" cy="27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6C83888-C987-4E88-BCAF-1EF53D1537B3}"/>
              </a:ext>
            </a:extLst>
          </p:cNvPr>
          <p:cNvSpPr/>
          <p:nvPr/>
        </p:nvSpPr>
        <p:spPr>
          <a:xfrm>
            <a:off x="1529403" y="2341947"/>
            <a:ext cx="1758816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All new construction sites</a:t>
            </a:r>
            <a:endParaRPr lang="en-US" altLang="ko-KR" sz="3200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E2285F8-0490-4D2D-95D8-438DE193EB0D}"/>
              </a:ext>
            </a:extLst>
          </p:cNvPr>
          <p:cNvSpPr/>
          <p:nvPr/>
        </p:nvSpPr>
        <p:spPr>
          <a:xfrm>
            <a:off x="1497479" y="2785988"/>
            <a:ext cx="928082" cy="27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56A22DD5-3441-4D09-8517-93CB2CE6E1DB}"/>
              </a:ext>
            </a:extLst>
          </p:cNvPr>
          <p:cNvSpPr/>
          <p:nvPr/>
        </p:nvSpPr>
        <p:spPr>
          <a:xfrm>
            <a:off x="1529403" y="2797983"/>
            <a:ext cx="1853392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Welding</a:t>
            </a:r>
            <a:r>
              <a:rPr lang="en-US" altLang="ko-KR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, </a:t>
            </a:r>
            <a:r>
              <a:rPr lang="vi-VN" altLang="ko-KR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Cutting</a:t>
            </a:r>
            <a:r>
              <a:rPr lang="en-US" altLang="ko-KR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, </a:t>
            </a:r>
            <a:r>
              <a:rPr lang="vi-VN" altLang="ko-KR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Polishing</a:t>
            </a:r>
            <a:endParaRPr lang="en-US" altLang="ko-KR" sz="3200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56F4F84-D7CA-4102-9461-69D4B3788641}"/>
              </a:ext>
            </a:extLst>
          </p:cNvPr>
          <p:cNvSpPr/>
          <p:nvPr/>
        </p:nvSpPr>
        <p:spPr>
          <a:xfrm>
            <a:off x="1529403" y="3254019"/>
            <a:ext cx="928082" cy="27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DEFE4AA-F590-4C07-8D2C-66579F2BAD38}"/>
              </a:ext>
            </a:extLst>
          </p:cNvPr>
          <p:cNvSpPr/>
          <p:nvPr/>
        </p:nvSpPr>
        <p:spPr>
          <a:xfrm>
            <a:off x="1543467" y="3284014"/>
            <a:ext cx="740908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Cigarette</a:t>
            </a:r>
            <a:endParaRPr lang="en-US" altLang="ko-KR" sz="3200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AF0D473A-5EEE-4D80-829C-EB99992020E3}"/>
              </a:ext>
            </a:extLst>
          </p:cNvPr>
          <p:cNvSpPr/>
          <p:nvPr/>
        </p:nvSpPr>
        <p:spPr>
          <a:xfrm>
            <a:off x="1497479" y="3765202"/>
            <a:ext cx="928082" cy="27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B46FE77-9746-41DE-BE58-A5D9646C0686}"/>
              </a:ext>
            </a:extLst>
          </p:cNvPr>
          <p:cNvSpPr/>
          <p:nvPr/>
        </p:nvSpPr>
        <p:spPr>
          <a:xfrm>
            <a:off x="1547333" y="3770464"/>
            <a:ext cx="1178528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Electrical factors</a:t>
            </a:r>
            <a:endParaRPr lang="en-US" altLang="ko-KR" sz="3200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8603DF7-B9B0-49F3-BC04-F915FC6F53AD}"/>
              </a:ext>
            </a:extLst>
          </p:cNvPr>
          <p:cNvSpPr/>
          <p:nvPr/>
        </p:nvSpPr>
        <p:spPr>
          <a:xfrm>
            <a:off x="1558700" y="4281336"/>
            <a:ext cx="928082" cy="27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E4667923-9D09-41A3-8478-42BC2597AB3E}"/>
              </a:ext>
            </a:extLst>
          </p:cNvPr>
          <p:cNvSpPr/>
          <p:nvPr/>
        </p:nvSpPr>
        <p:spPr>
          <a:xfrm>
            <a:off x="1543467" y="4281088"/>
            <a:ext cx="2279791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Fire Embers, Sparks, and Fire Source Neglect</a:t>
            </a:r>
            <a:endParaRPr lang="en-US" altLang="ko-KR" sz="2000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E6254C88-6156-45E9-84FF-C9E86613172D}"/>
              </a:ext>
            </a:extLst>
          </p:cNvPr>
          <p:cNvSpPr/>
          <p:nvPr/>
        </p:nvSpPr>
        <p:spPr>
          <a:xfrm>
            <a:off x="1583779" y="4664464"/>
            <a:ext cx="928082" cy="27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27C7BAF1-46FB-4E28-B288-780EFB280F38}"/>
              </a:ext>
            </a:extLst>
          </p:cNvPr>
          <p:cNvSpPr/>
          <p:nvPr/>
        </p:nvSpPr>
        <p:spPr>
          <a:xfrm>
            <a:off x="1553358" y="4709199"/>
            <a:ext cx="1330814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Other (inattention)</a:t>
            </a:r>
            <a:endParaRPr lang="en-US" altLang="ko-KR" sz="3200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4CFDF598-AB0B-43FD-91FF-EECA6EB2AE77}"/>
              </a:ext>
            </a:extLst>
          </p:cNvPr>
          <p:cNvSpPr/>
          <p:nvPr/>
        </p:nvSpPr>
        <p:spPr>
          <a:xfrm>
            <a:off x="1583779" y="5183867"/>
            <a:ext cx="928082" cy="27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8E3E67FE-0C18-4905-9DE2-DDBF6DFFBCC6}"/>
              </a:ext>
            </a:extLst>
          </p:cNvPr>
          <p:cNvSpPr/>
          <p:nvPr/>
        </p:nvSpPr>
        <p:spPr>
          <a:xfrm>
            <a:off x="1543467" y="5609727"/>
            <a:ext cx="928082" cy="253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C263F5DA-53B5-4918-B920-98D15AC836D8}"/>
              </a:ext>
            </a:extLst>
          </p:cNvPr>
          <p:cNvSpPr/>
          <p:nvPr/>
        </p:nvSpPr>
        <p:spPr>
          <a:xfrm>
            <a:off x="1565849" y="5215243"/>
            <a:ext cx="1186542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Flammable Objects</a:t>
            </a:r>
            <a:endParaRPr lang="en-US" altLang="ko-KR" sz="2400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57E54A8B-842A-4F5A-BC57-98F9E47D88FF}"/>
              </a:ext>
            </a:extLst>
          </p:cNvPr>
          <p:cNvSpPr/>
          <p:nvPr/>
        </p:nvSpPr>
        <p:spPr>
          <a:xfrm>
            <a:off x="1555537" y="5608813"/>
            <a:ext cx="761747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Unknown</a:t>
            </a:r>
            <a:endParaRPr lang="en-US" altLang="ko-KR" sz="3200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8" name="직사각형 1">
            <a:extLst>
              <a:ext uri="{FF2B5EF4-FFF2-40B4-BE49-F238E27FC236}">
                <a16:creationId xmlns:a16="http://schemas.microsoft.com/office/drawing/2014/main" id="{10A83512-8013-46E7-9B0F-034CDBF4F953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그림 12">
            <a:extLst>
              <a:ext uri="{FF2B5EF4-FFF2-40B4-BE49-F238E27FC236}">
                <a16:creationId xmlns:a16="http://schemas.microsoft.com/office/drawing/2014/main" id="{974F8904-D9EF-463E-97E0-38F7735F78E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9DDF2297-389B-4E14-BF87-F90C8E4CA0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41" name="Google Shape;141;p16">
            <a:extLst>
              <a:ext uri="{FF2B5EF4-FFF2-40B4-BE49-F238E27FC236}">
                <a16:creationId xmlns:a16="http://schemas.microsoft.com/office/drawing/2014/main" id="{4858636B-D263-4933-819B-DF5FC9E6858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직사각형 41">
            <a:extLst>
              <a:ext uri="{FF2B5EF4-FFF2-40B4-BE49-F238E27FC236}">
                <a16:creationId xmlns:a16="http://schemas.microsoft.com/office/drawing/2014/main" id="{76A57F22-985E-4A65-880D-F679E2265A59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184171D0-2784-4D45-8C3A-9CF755F45A1F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C87BF958-163A-4B76-9B0E-8D8E8EE1EB5B}"/>
              </a:ext>
            </a:extLst>
          </p:cNvPr>
          <p:cNvSpPr/>
          <p:nvPr/>
        </p:nvSpPr>
        <p:spPr>
          <a:xfrm>
            <a:off x="8458838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E7F0C1D0-694B-4A3B-B9E3-34C95C468DCD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356A4E3-872F-418C-B88F-C19802D3996A}"/>
              </a:ext>
            </a:extLst>
          </p:cNvPr>
          <p:cNvSpPr/>
          <p:nvPr/>
        </p:nvSpPr>
        <p:spPr>
          <a:xfrm>
            <a:off x="2420682" y="1178649"/>
            <a:ext cx="4483395" cy="41693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Causes of fire at construction sites (</a:t>
            </a:r>
            <a:r>
              <a:rPr lang="en-US" altLang="ko-K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Seoul</a:t>
            </a:r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‘14~’17)</a:t>
            </a:r>
            <a:endParaRPr lang="en-US" altLang="ko-KR" sz="1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0074" y="1645337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160;p17"/>
          <p:cNvGrpSpPr/>
          <p:nvPr/>
        </p:nvGrpSpPr>
        <p:grpSpPr>
          <a:xfrm>
            <a:off x="792386" y="1156388"/>
            <a:ext cx="5200808" cy="1568450"/>
            <a:chOff x="1250315" y="1896146"/>
            <a:chExt cx="4806950" cy="1568450"/>
          </a:xfrm>
        </p:grpSpPr>
        <p:sp>
          <p:nvSpPr>
            <p:cNvPr id="161" name="Google Shape;161;p17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2" name="Google Shape;162;p17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63" name="Google Shape;163;p17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4" name="Google Shape;164;p17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65" name="Google Shape;165;p17"/>
          <p:cNvGrpSpPr/>
          <p:nvPr/>
        </p:nvGrpSpPr>
        <p:grpSpPr>
          <a:xfrm>
            <a:off x="862258" y="4664567"/>
            <a:ext cx="5109666" cy="1569660"/>
            <a:chOff x="1250315" y="4483984"/>
            <a:chExt cx="4659777" cy="1408591"/>
          </a:xfrm>
        </p:grpSpPr>
        <p:sp>
          <p:nvSpPr>
            <p:cNvPr id="166" name="Google Shape;166;p17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7" name="Google Shape;167;p17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68" name="Google Shape;168;p17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" name="Google Shape;169;p17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70" name="Google Shape;170;p17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71" name="Google Shape;171;p17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72" name="Google Shape;172;p1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3" name="Google Shape;173;p17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74" name="Google Shape;174;p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1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6" name="Google Shape;176;p17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77" name="Google Shape;177;p17"/>
          <p:cNvSpPr/>
          <p:nvPr/>
        </p:nvSpPr>
        <p:spPr>
          <a:xfrm>
            <a:off x="792387" y="1979660"/>
            <a:ext cx="5310566" cy="358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Fire and explosion accidents at construction sites are constantly happening</a:t>
            </a:r>
          </a:p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600" dirty="0"/>
          </a:p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Especially for foreign workers who are not fluent in local language, they are exposed with higher risk when a fire occurs</a:t>
            </a:r>
          </a:p>
          <a:p>
            <a:pPr lvl="0" algn="ctr">
              <a:lnSpc>
                <a:spcPct val="150000"/>
              </a:lnSpc>
            </a:pPr>
            <a:endParaRPr lang="en-US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40% of fires occur when workers perform welding, grinding or cutting tasks</a:t>
            </a: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80F30C84-93B9-4A55-9B9B-BB504AF65B79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571DB851-6B87-4480-B04F-AA4E0F78BFF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413FBB74-4D55-4E58-B78A-D72CF366E8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9F44E98C-7574-41AD-9439-18F9AD5BB5E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AEE63F94-2B06-49BC-9594-D4D75FDCCF95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6BF9294-5D8F-495A-BCE5-C410D16E4B78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C583BC4F-895F-42AC-8DEA-D3F1EBF3A0EE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C190427-C0B9-4CC4-9295-D2BCAF55832D}"/>
              </a:ext>
            </a:extLst>
          </p:cNvPr>
          <p:cNvSpPr/>
          <p:nvPr/>
        </p:nvSpPr>
        <p:spPr>
          <a:xfrm>
            <a:off x="8458838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Google Shape;150;p16">
            <a:extLst>
              <a:ext uri="{FF2B5EF4-FFF2-40B4-BE49-F238E27FC236}">
                <a16:creationId xmlns:a16="http://schemas.microsoft.com/office/drawing/2014/main" id="{4DFBEC98-D620-4026-887D-965993D4B8DA}"/>
              </a:ext>
            </a:extLst>
          </p:cNvPr>
          <p:cNvSpPr/>
          <p:nvPr/>
        </p:nvSpPr>
        <p:spPr>
          <a:xfrm>
            <a:off x="381303" y="24215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151;p16">
            <a:extLst>
              <a:ext uri="{FF2B5EF4-FFF2-40B4-BE49-F238E27FC236}">
                <a16:creationId xmlns:a16="http://schemas.microsoft.com/office/drawing/2014/main" id="{99269193-A471-4F66-88D3-4A8B735D2651}"/>
              </a:ext>
            </a:extLst>
          </p:cNvPr>
          <p:cNvSpPr/>
          <p:nvPr/>
        </p:nvSpPr>
        <p:spPr>
          <a:xfrm>
            <a:off x="1013187" y="124665"/>
            <a:ext cx="89556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Why Construction Sites Are Vulnerable</a:t>
            </a:r>
            <a:endParaRPr sz="2400" b="1" i="0" u="none" strike="noStrike" cap="none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18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86" name="Google Shape;186;p18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87" name="Google Shape;187;p1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8" name="Google Shape;188;p1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9" name="Google Shape;189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1" name="Google Shape;191;p18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  <p:pic>
        <p:nvPicPr>
          <p:cNvPr id="194" name="Google Shape;194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2996" y="1547352"/>
            <a:ext cx="2849346" cy="2252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5" name="Google Shape;195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2996" y="3884259"/>
            <a:ext cx="2849346" cy="2195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6" name="Google Shape;196;p18"/>
          <p:cNvSpPr/>
          <p:nvPr/>
        </p:nvSpPr>
        <p:spPr>
          <a:xfrm>
            <a:off x="6976462" y="2940313"/>
            <a:ext cx="2604324" cy="1846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endParaRPr dirty="0"/>
          </a:p>
        </p:txBody>
      </p:sp>
      <p:sp>
        <p:nvSpPr>
          <p:cNvPr id="197" name="Google Shape;197;p18"/>
          <p:cNvSpPr/>
          <p:nvPr/>
        </p:nvSpPr>
        <p:spPr>
          <a:xfrm>
            <a:off x="3695312" y="1438505"/>
            <a:ext cx="31998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On March 27, 2019 at a construction site of a shopping mall in Yong In, a fire caused by welding operation injured 13 people.</a:t>
            </a:r>
            <a:endParaRPr sz="16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3698836" y="4154606"/>
            <a:ext cx="600358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In March 2018, at the construction </a:t>
            </a:r>
          </a:p>
          <a:p>
            <a:pPr lvl="0" algn="just">
              <a:lnSpc>
                <a:spcPct val="150000"/>
              </a:lnSpc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site of a shopping complex in </a:t>
            </a:r>
          </a:p>
          <a:p>
            <a:pPr lvl="0" algn="just">
              <a:lnSpc>
                <a:spcPct val="150000"/>
              </a:lnSpc>
            </a:pPr>
            <a:r>
              <a:rPr lang="en-US" sz="1600" b="1" dirty="0" err="1">
                <a:latin typeface="Calibri"/>
                <a:ea typeface="Calibri"/>
                <a:cs typeface="Calibri"/>
                <a:sym typeface="Calibri"/>
              </a:rPr>
              <a:t>Bupyong</a:t>
            </a: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, a welding operation </a:t>
            </a:r>
          </a:p>
          <a:p>
            <a:pPr lvl="0" algn="just">
              <a:lnSpc>
                <a:spcPct val="150000"/>
              </a:lnSpc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caused 2 deaths and 5 injuries.</a:t>
            </a:r>
            <a:endParaRPr lang="en-US" sz="16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6491708" y="3460673"/>
            <a:ext cx="625630" cy="666046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FC27FF4F-E66B-4EB2-9284-8D123B69E1D8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2">
            <a:extLst>
              <a:ext uri="{FF2B5EF4-FFF2-40B4-BE49-F238E27FC236}">
                <a16:creationId xmlns:a16="http://schemas.microsoft.com/office/drawing/2014/main" id="{828D9797-0DAA-4C18-98BF-5CCE18DAD60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D81B6635-6F67-4CF9-A381-F461EA5FB9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1" name="Google Shape;141;p16">
            <a:extLst>
              <a:ext uri="{FF2B5EF4-FFF2-40B4-BE49-F238E27FC236}">
                <a16:creationId xmlns:a16="http://schemas.microsoft.com/office/drawing/2014/main" id="{022F36C4-3A38-447C-998C-722B791CA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3074B5C5-21C4-4525-985C-4A8ACE802EC2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5B7774A-68C2-401A-93B8-65D962744EFC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0E0F1F2-5D48-46BD-B22E-98647688CC34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D9E7035-7476-4EF8-AAD6-2889D84B6212}"/>
              </a:ext>
            </a:extLst>
          </p:cNvPr>
          <p:cNvSpPr/>
          <p:nvPr/>
        </p:nvSpPr>
        <p:spPr>
          <a:xfrm>
            <a:off x="8458838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Google Shape;150;p16">
            <a:extLst>
              <a:ext uri="{FF2B5EF4-FFF2-40B4-BE49-F238E27FC236}">
                <a16:creationId xmlns:a16="http://schemas.microsoft.com/office/drawing/2014/main" id="{3B0EFC0F-6785-4909-B055-1E8307DC70BE}"/>
              </a:ext>
            </a:extLst>
          </p:cNvPr>
          <p:cNvSpPr/>
          <p:nvPr/>
        </p:nvSpPr>
        <p:spPr>
          <a:xfrm>
            <a:off x="381303" y="24215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151;p16">
            <a:extLst>
              <a:ext uri="{FF2B5EF4-FFF2-40B4-BE49-F238E27FC236}">
                <a16:creationId xmlns:a16="http://schemas.microsoft.com/office/drawing/2014/main" id="{4B6C4289-7AF5-461B-89A9-4E21FAB904EF}"/>
              </a:ext>
            </a:extLst>
          </p:cNvPr>
          <p:cNvSpPr/>
          <p:nvPr/>
        </p:nvSpPr>
        <p:spPr>
          <a:xfrm>
            <a:off x="1013187" y="124665"/>
            <a:ext cx="89556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Why Construction Sites Are Vulnerable</a:t>
            </a:r>
            <a:endParaRPr sz="2400" b="1" i="0" u="none" strike="noStrike" cap="none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Malgun Gothic"/>
              <a:sym typeface="Malgun Gothic"/>
            </a:endParaRPr>
          </a:p>
        </p:txBody>
      </p:sp>
      <p:sp>
        <p:nvSpPr>
          <p:cNvPr id="27" name="Rectangle 45">
            <a:extLst>
              <a:ext uri="{FF2B5EF4-FFF2-40B4-BE49-F238E27FC236}">
                <a16:creationId xmlns:a16="http://schemas.microsoft.com/office/drawing/2014/main" id="{8AC29180-029C-464F-AD5B-48DEB5CFD3EA}"/>
              </a:ext>
            </a:extLst>
          </p:cNvPr>
          <p:cNvSpPr/>
          <p:nvPr/>
        </p:nvSpPr>
        <p:spPr>
          <a:xfrm>
            <a:off x="727969" y="1305018"/>
            <a:ext cx="6041362" cy="5118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B13B8FB-A926-4882-A909-33CFCCBF48BC}"/>
              </a:ext>
            </a:extLst>
          </p:cNvPr>
          <p:cNvSpPr/>
          <p:nvPr/>
        </p:nvSpPr>
        <p:spPr>
          <a:xfrm>
            <a:off x="7304448" y="3137714"/>
            <a:ext cx="2276338" cy="1335741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Fires from welding cause great damage to people and property</a:t>
            </a:r>
            <a:endParaRPr lang="en-US" altLang="ko-K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19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06" name="Google Shape;206;p19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07" name="Google Shape;207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8" name="Google Shape;208;p1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09" name="Google Shape;209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" name="Google Shape;211;p19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</a:t>
            </a:r>
            <a:endParaRPr/>
          </a:p>
        </p:txBody>
      </p:sp>
      <p:sp>
        <p:nvSpPr>
          <p:cNvPr id="216" name="Google Shape;216;p19"/>
          <p:cNvSpPr/>
          <p:nvPr/>
        </p:nvSpPr>
        <p:spPr>
          <a:xfrm>
            <a:off x="4406290" y="2097770"/>
            <a:ext cx="508303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there are always inflammable and explosive materials on construction sites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9"/>
          <p:cNvSpPr/>
          <p:nvPr/>
        </p:nvSpPr>
        <p:spPr>
          <a:xfrm>
            <a:off x="3727523" y="3997985"/>
            <a:ext cx="5945394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218" name="Google Shape;218;p19"/>
          <p:cNvSpPr/>
          <p:nvPr/>
        </p:nvSpPr>
        <p:spPr>
          <a:xfrm rot="5400000">
            <a:off x="6314272" y="3097526"/>
            <a:ext cx="771896" cy="74078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직사각형 1">
            <a:extLst>
              <a:ext uri="{FF2B5EF4-FFF2-40B4-BE49-F238E27FC236}">
                <a16:creationId xmlns:a16="http://schemas.microsoft.com/office/drawing/2014/main" id="{920F07C3-BFA5-4773-ABFD-98A4A43EDF90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2">
            <a:extLst>
              <a:ext uri="{FF2B5EF4-FFF2-40B4-BE49-F238E27FC236}">
                <a16:creationId xmlns:a16="http://schemas.microsoft.com/office/drawing/2014/main" id="{1B87E208-CB39-4843-A95B-F8C6CF204A7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523BC57-7BC8-4FDD-9F06-AE3C6E123B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0" name="Google Shape;141;p16">
            <a:extLst>
              <a:ext uri="{FF2B5EF4-FFF2-40B4-BE49-F238E27FC236}">
                <a16:creationId xmlns:a16="http://schemas.microsoft.com/office/drawing/2014/main" id="{E4A2FCBB-5C30-4A4E-99E3-B5F1BCE90C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E1429812-3316-4927-9D6A-34E6F16CCB7C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79C9285-7D0F-46D0-9824-4310B85F9669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940C48D-CA4D-4F54-9692-7BDF55706163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1CC9606-0397-4AFE-80D7-247840D227A2}"/>
              </a:ext>
            </a:extLst>
          </p:cNvPr>
          <p:cNvSpPr/>
          <p:nvPr/>
        </p:nvSpPr>
        <p:spPr>
          <a:xfrm>
            <a:off x="8458838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Google Shape;150;p16">
            <a:extLst>
              <a:ext uri="{FF2B5EF4-FFF2-40B4-BE49-F238E27FC236}">
                <a16:creationId xmlns:a16="http://schemas.microsoft.com/office/drawing/2014/main" id="{AE239745-F854-4159-B6DD-6132CEF04EC9}"/>
              </a:ext>
            </a:extLst>
          </p:cNvPr>
          <p:cNvSpPr/>
          <p:nvPr/>
        </p:nvSpPr>
        <p:spPr>
          <a:xfrm>
            <a:off x="381303" y="24215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51;p16">
            <a:extLst>
              <a:ext uri="{FF2B5EF4-FFF2-40B4-BE49-F238E27FC236}">
                <a16:creationId xmlns:a16="http://schemas.microsoft.com/office/drawing/2014/main" id="{33874AF8-4B33-4B42-B52F-D60F29E343E6}"/>
              </a:ext>
            </a:extLst>
          </p:cNvPr>
          <p:cNvSpPr/>
          <p:nvPr/>
        </p:nvSpPr>
        <p:spPr>
          <a:xfrm>
            <a:off x="1013187" y="124665"/>
            <a:ext cx="89556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Why Construction Sites Are Vulnerable</a:t>
            </a:r>
            <a:endParaRPr sz="2400" b="1" i="0" u="none" strike="noStrike" cap="none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Malgun Gothic"/>
              <a:sym typeface="Malgun Gothic"/>
            </a:endParaRPr>
          </a:p>
        </p:txBody>
      </p:sp>
      <p:sp>
        <p:nvSpPr>
          <p:cNvPr id="26" name="Rectangle 43">
            <a:extLst>
              <a:ext uri="{FF2B5EF4-FFF2-40B4-BE49-F238E27FC236}">
                <a16:creationId xmlns:a16="http://schemas.microsoft.com/office/drawing/2014/main" id="{73473EBD-C25D-4A16-972C-054DD804099A}"/>
              </a:ext>
            </a:extLst>
          </p:cNvPr>
          <p:cNvSpPr/>
          <p:nvPr/>
        </p:nvSpPr>
        <p:spPr>
          <a:xfrm>
            <a:off x="1219200" y="1650950"/>
            <a:ext cx="8453717" cy="40355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14" name="Google Shape;214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9920" y="1570548"/>
            <a:ext cx="2879410" cy="2087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" name="Google Shape;215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39921" y="3748438"/>
            <a:ext cx="2879409" cy="2161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3A47176-4BAC-4E1A-9F53-E5DA8642BCA2}"/>
              </a:ext>
            </a:extLst>
          </p:cNvPr>
          <p:cNvSpPr/>
          <p:nvPr/>
        </p:nvSpPr>
        <p:spPr>
          <a:xfrm>
            <a:off x="3727523" y="4111529"/>
            <a:ext cx="5855748" cy="13562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Efforts should be made to prevent fire and explosion such as using non-flammable materials for the construction site or continuously spraying water around the construction site.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20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25" name="Google Shape;225;p20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26" name="Google Shape;226;p2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7" name="Google Shape;227;p2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28" name="Google Shape;228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" name="Google Shape;230;p20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</a:t>
            </a:r>
            <a:endParaRPr/>
          </a:p>
        </p:txBody>
      </p:sp>
      <p:sp>
        <p:nvSpPr>
          <p:cNvPr id="231" name="Google Shape;231;p20"/>
          <p:cNvSpPr/>
          <p:nvPr/>
        </p:nvSpPr>
        <p:spPr>
          <a:xfrm>
            <a:off x="388151" y="22864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0"/>
          <p:cNvSpPr/>
          <p:nvPr/>
        </p:nvSpPr>
        <p:spPr>
          <a:xfrm>
            <a:off x="1045149" y="12145"/>
            <a:ext cx="59479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Safety Precautions When Welding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33" name="Google Shape;233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14046" y="1749837"/>
            <a:ext cx="3004582" cy="199089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34" name="Google Shape;234;p20"/>
          <p:cNvSpPr/>
          <p:nvPr/>
        </p:nvSpPr>
        <p:spPr>
          <a:xfrm>
            <a:off x="4583612" y="2179272"/>
            <a:ext cx="4000551" cy="1354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Prepare fire fighting equipment within 5 meters from the welding spot</a:t>
            </a:r>
            <a:endParaRPr dirty="0"/>
          </a:p>
        </p:txBody>
      </p:sp>
      <p:pic>
        <p:nvPicPr>
          <p:cNvPr id="235" name="Google Shape;235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15275" y="3836603"/>
            <a:ext cx="3004582" cy="212676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36" name="Google Shape;236;p20"/>
          <p:cNvSpPr/>
          <p:nvPr/>
        </p:nvSpPr>
        <p:spPr>
          <a:xfrm>
            <a:off x="4583612" y="4322586"/>
            <a:ext cx="4949825" cy="86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Do not keep flammable materials within 10 meters from the welding spot</a:t>
            </a:r>
            <a:endParaRPr dirty="0"/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698454FA-95B5-48A6-9613-180213DEABFF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CBB6D7F0-C538-4674-AB22-6C153888165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D3C8E5A-15FB-4FB9-B1BE-50CFC54D6CD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9" name="Google Shape;141;p16">
            <a:extLst>
              <a:ext uri="{FF2B5EF4-FFF2-40B4-BE49-F238E27FC236}">
                <a16:creationId xmlns:a16="http://schemas.microsoft.com/office/drawing/2014/main" id="{1103F393-1FE0-4A32-ADBE-38B839E189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252B8D66-0FC4-49AE-8D77-15173A5C8A6C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8825432-3D69-4BB5-91B5-8169A7C31AD5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D657BCF-6759-421A-AB22-41167574B498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7DE1479-A497-4320-9C88-705F2572455A}"/>
              </a:ext>
            </a:extLst>
          </p:cNvPr>
          <p:cNvSpPr/>
          <p:nvPr/>
        </p:nvSpPr>
        <p:spPr>
          <a:xfrm>
            <a:off x="8458838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다이아몬드 27">
            <a:extLst>
              <a:ext uri="{FF2B5EF4-FFF2-40B4-BE49-F238E27FC236}">
                <a16:creationId xmlns:a16="http://schemas.microsoft.com/office/drawing/2014/main" id="{AAC5A499-0976-426C-A166-928A45C4F3E6}"/>
              </a:ext>
            </a:extLst>
          </p:cNvPr>
          <p:cNvSpPr/>
          <p:nvPr/>
        </p:nvSpPr>
        <p:spPr>
          <a:xfrm>
            <a:off x="4414678" y="2366012"/>
            <a:ext cx="168934" cy="16893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다이아몬드 27">
            <a:extLst>
              <a:ext uri="{FF2B5EF4-FFF2-40B4-BE49-F238E27FC236}">
                <a16:creationId xmlns:a16="http://schemas.microsoft.com/office/drawing/2014/main" id="{EF13A65B-BFA9-4F6E-9869-B18F757AF058}"/>
              </a:ext>
            </a:extLst>
          </p:cNvPr>
          <p:cNvSpPr/>
          <p:nvPr/>
        </p:nvSpPr>
        <p:spPr>
          <a:xfrm>
            <a:off x="4414678" y="4510850"/>
            <a:ext cx="168934" cy="16893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02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21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43" name="Google Shape;243;p21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44" name="Google Shape;244;p2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5" name="Google Shape;245;p2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46" name="Google Shape;246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8" name="Google Shape;248;p21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</a:t>
            </a:r>
            <a:endParaRPr/>
          </a:p>
        </p:txBody>
      </p:sp>
      <p:sp>
        <p:nvSpPr>
          <p:cNvPr id="251" name="Google Shape;251;p21"/>
          <p:cNvSpPr/>
          <p:nvPr/>
        </p:nvSpPr>
        <p:spPr>
          <a:xfrm>
            <a:off x="4556425" y="1951787"/>
            <a:ext cx="3159401" cy="144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Wear personal protective equipment on the job</a:t>
            </a:r>
            <a:endParaRPr dirty="0"/>
          </a:p>
        </p:txBody>
      </p:sp>
      <p:sp>
        <p:nvSpPr>
          <p:cNvPr id="252" name="Google Shape;252;p21"/>
          <p:cNvSpPr/>
          <p:nvPr/>
        </p:nvSpPr>
        <p:spPr>
          <a:xfrm>
            <a:off x="4555987" y="4199725"/>
            <a:ext cx="4850360" cy="165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Check the construction area every 30 minutes when perform welding operations</a:t>
            </a:r>
            <a:endParaRPr lang="en-US" sz="1800" b="1" dirty="0">
              <a:solidFill>
                <a:schemeClr val="dk1"/>
              </a:solidFill>
              <a:latin typeface="Calibri"/>
              <a:cs typeface="Calibri"/>
            </a:endParaRPr>
          </a:p>
        </p:txBody>
      </p:sp>
      <p:pic>
        <p:nvPicPr>
          <p:cNvPr id="253" name="Google Shape;253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89942" y="1619495"/>
            <a:ext cx="3004582" cy="1967925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254" name="Google Shape;254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94611" y="3892876"/>
            <a:ext cx="2999913" cy="1967925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6" name="직사각형 1">
            <a:extLst>
              <a:ext uri="{FF2B5EF4-FFF2-40B4-BE49-F238E27FC236}">
                <a16:creationId xmlns:a16="http://schemas.microsoft.com/office/drawing/2014/main" id="{EA212502-3DB5-44C9-B7AA-C0F7A668C4FD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0B615F6D-3C24-444A-9439-48FE2404026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16C5C3FF-E052-470C-927F-71214AD479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9" name="Google Shape;141;p16">
            <a:extLst>
              <a:ext uri="{FF2B5EF4-FFF2-40B4-BE49-F238E27FC236}">
                <a16:creationId xmlns:a16="http://schemas.microsoft.com/office/drawing/2014/main" id="{95E088F6-D9CB-4C37-BCB6-7987ABC5C2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D34B8725-A2F7-422D-AAAE-AB7D838D746B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01EB201-170E-44A2-B1FD-D970A56118EE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B02E9A6F-467A-4490-8D44-458B1C869C47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9C8D24B-B9BA-45CB-9459-8F1A328AB446}"/>
              </a:ext>
            </a:extLst>
          </p:cNvPr>
          <p:cNvSpPr/>
          <p:nvPr/>
        </p:nvSpPr>
        <p:spPr>
          <a:xfrm>
            <a:off x="8458838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Google Shape;231;p20">
            <a:extLst>
              <a:ext uri="{FF2B5EF4-FFF2-40B4-BE49-F238E27FC236}">
                <a16:creationId xmlns:a16="http://schemas.microsoft.com/office/drawing/2014/main" id="{3D479D6B-C548-4883-B33F-587B14AD2612}"/>
              </a:ext>
            </a:extLst>
          </p:cNvPr>
          <p:cNvSpPr/>
          <p:nvPr/>
        </p:nvSpPr>
        <p:spPr>
          <a:xfrm>
            <a:off x="388151" y="22864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32;p20">
            <a:extLst>
              <a:ext uri="{FF2B5EF4-FFF2-40B4-BE49-F238E27FC236}">
                <a16:creationId xmlns:a16="http://schemas.microsoft.com/office/drawing/2014/main" id="{EDA2C262-A56D-4A09-A57D-1B853E8EF236}"/>
              </a:ext>
            </a:extLst>
          </p:cNvPr>
          <p:cNvSpPr/>
          <p:nvPr/>
        </p:nvSpPr>
        <p:spPr>
          <a:xfrm>
            <a:off x="1045149" y="12145"/>
            <a:ext cx="59479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Safety Precautions When Welding</a:t>
            </a:r>
            <a:endParaRPr sz="1600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7" name="다이아몬드 27">
            <a:extLst>
              <a:ext uri="{FF2B5EF4-FFF2-40B4-BE49-F238E27FC236}">
                <a16:creationId xmlns:a16="http://schemas.microsoft.com/office/drawing/2014/main" id="{19D925E0-7C26-4B1E-9F83-1E8176711BB1}"/>
              </a:ext>
            </a:extLst>
          </p:cNvPr>
          <p:cNvSpPr/>
          <p:nvPr/>
        </p:nvSpPr>
        <p:spPr>
          <a:xfrm>
            <a:off x="4381132" y="2162751"/>
            <a:ext cx="168934" cy="16893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다이아몬드 27">
            <a:extLst>
              <a:ext uri="{FF2B5EF4-FFF2-40B4-BE49-F238E27FC236}">
                <a16:creationId xmlns:a16="http://schemas.microsoft.com/office/drawing/2014/main" id="{809643E7-A90D-49CB-80F9-2395F2F31B10}"/>
              </a:ext>
            </a:extLst>
          </p:cNvPr>
          <p:cNvSpPr/>
          <p:nvPr/>
        </p:nvSpPr>
        <p:spPr>
          <a:xfrm>
            <a:off x="4380694" y="4392706"/>
            <a:ext cx="168934" cy="16893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22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61" name="Google Shape;261;p22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62" name="Google Shape;262;p2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3" name="Google Shape;263;p2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64" name="Google Shape;264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6" name="Google Shape;266;p22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</a:t>
            </a:r>
            <a:endParaRPr/>
          </a:p>
        </p:txBody>
      </p:sp>
      <p:sp>
        <p:nvSpPr>
          <p:cNvPr id="267" name="Google Shape;267;p22"/>
          <p:cNvSpPr/>
          <p:nvPr/>
        </p:nvSpPr>
        <p:spPr>
          <a:xfrm>
            <a:off x="418216" y="221591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2"/>
          <p:cNvSpPr/>
          <p:nvPr/>
        </p:nvSpPr>
        <p:spPr>
          <a:xfrm>
            <a:off x="1045007" y="240968"/>
            <a:ext cx="83290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Malgun Gothic"/>
                <a:sym typeface="Malgun Gothic"/>
              </a:rPr>
              <a:t>How To Use A Fire Extinguisher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9" name="Google Shape;269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4922" y="2232419"/>
            <a:ext cx="3963221" cy="2662293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70" name="Google Shape;270;p22"/>
          <p:cNvSpPr/>
          <p:nvPr/>
        </p:nvSpPr>
        <p:spPr>
          <a:xfrm>
            <a:off x="5270942" y="2232419"/>
            <a:ext cx="494982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60000"/>
              </a:lnSpc>
            </a:pPr>
            <a:endParaRPr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261CC4A-DC66-44E2-BEE6-E2FC3F4BA561}"/>
              </a:ext>
            </a:extLst>
          </p:cNvPr>
          <p:cNvSpPr/>
          <p:nvPr/>
        </p:nvSpPr>
        <p:spPr>
          <a:xfrm>
            <a:off x="1013997" y="2411506"/>
            <a:ext cx="1212190" cy="224118"/>
          </a:xfrm>
          <a:prstGeom prst="rect">
            <a:avLst/>
          </a:prstGeom>
          <a:solidFill>
            <a:srgbClr val="5B5E63"/>
          </a:solidFill>
          <a:ln>
            <a:solidFill>
              <a:srgbClr val="5B5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A2CF42A-6304-4854-97D5-8477253AA882}"/>
              </a:ext>
            </a:extLst>
          </p:cNvPr>
          <p:cNvSpPr/>
          <p:nvPr/>
        </p:nvSpPr>
        <p:spPr>
          <a:xfrm>
            <a:off x="1022962" y="2354288"/>
            <a:ext cx="121219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Composition of the </a:t>
            </a:r>
            <a:endParaRPr lang="en-US" altLang="ko-KR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ctr"/>
            <a:r>
              <a:rPr lang="vi-VN" altLang="ko-KR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powder fire extinguisher</a:t>
            </a:r>
            <a:endParaRPr lang="en-US" altLang="ko-KR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826018E-F04A-4BC8-80B0-59C9AA1946EC}"/>
              </a:ext>
            </a:extLst>
          </p:cNvPr>
          <p:cNvSpPr/>
          <p:nvPr/>
        </p:nvSpPr>
        <p:spPr>
          <a:xfrm>
            <a:off x="1032991" y="2876451"/>
            <a:ext cx="457112" cy="117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C4803A4-F873-431C-95E0-B5553EE5F3DC}"/>
              </a:ext>
            </a:extLst>
          </p:cNvPr>
          <p:cNvSpPr/>
          <p:nvPr/>
        </p:nvSpPr>
        <p:spPr>
          <a:xfrm>
            <a:off x="971391" y="2832641"/>
            <a:ext cx="598241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Safety Pin</a:t>
            </a:r>
            <a:endParaRPr lang="en-US" altLang="ko-KR" sz="20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C1B84A0-AB2F-420C-89D1-BA7C5A594C1C}"/>
              </a:ext>
            </a:extLst>
          </p:cNvPr>
          <p:cNvSpPr/>
          <p:nvPr/>
        </p:nvSpPr>
        <p:spPr>
          <a:xfrm>
            <a:off x="1966845" y="3080136"/>
            <a:ext cx="374905" cy="135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91127C6-944E-45BE-A2B5-5FE2315CCD68}"/>
              </a:ext>
            </a:extLst>
          </p:cNvPr>
          <p:cNvSpPr/>
          <p:nvPr/>
        </p:nvSpPr>
        <p:spPr>
          <a:xfrm>
            <a:off x="1921990" y="3049266"/>
            <a:ext cx="482824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Handle</a:t>
            </a:r>
            <a:endParaRPr lang="en-US" altLang="ko-KR" sz="20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20B3C0E2-FC0A-47E0-9617-F64A5E1125DB}"/>
              </a:ext>
            </a:extLst>
          </p:cNvPr>
          <p:cNvSpPr/>
          <p:nvPr/>
        </p:nvSpPr>
        <p:spPr>
          <a:xfrm>
            <a:off x="871539" y="3437731"/>
            <a:ext cx="394447" cy="101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BE654DA-5F0A-434A-A7D1-0A7429A210A6}"/>
              </a:ext>
            </a:extLst>
          </p:cNvPr>
          <p:cNvSpPr/>
          <p:nvPr/>
        </p:nvSpPr>
        <p:spPr>
          <a:xfrm>
            <a:off x="847536" y="3378384"/>
            <a:ext cx="460382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Nozzle</a:t>
            </a:r>
            <a:endParaRPr lang="en-US" altLang="ko-KR" sz="20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2508804-441A-4BCE-8059-09252D8963E0}"/>
              </a:ext>
            </a:extLst>
          </p:cNvPr>
          <p:cNvSpPr/>
          <p:nvPr/>
        </p:nvSpPr>
        <p:spPr>
          <a:xfrm>
            <a:off x="1920409" y="3789940"/>
            <a:ext cx="493059" cy="36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A146EEC-6208-45DC-BD95-9E14E0492961}"/>
              </a:ext>
            </a:extLst>
          </p:cNvPr>
          <p:cNvSpPr/>
          <p:nvPr/>
        </p:nvSpPr>
        <p:spPr>
          <a:xfrm>
            <a:off x="1831420" y="3767648"/>
            <a:ext cx="663964" cy="4154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7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fire </a:t>
            </a:r>
            <a:endParaRPr lang="en-US" altLang="ko-KR" sz="7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ctr"/>
            <a:r>
              <a:rPr lang="vi-VN" altLang="ko-KR" sz="7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Extinguishing</a:t>
            </a:r>
            <a:endParaRPr lang="en-US" altLang="ko-KR" sz="7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ctr"/>
            <a:r>
              <a:rPr lang="vi-VN" altLang="ko-KR" sz="7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agent</a:t>
            </a:r>
            <a:endParaRPr lang="en-US" altLang="ko-KR" sz="18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08B662E-ACCB-4677-9527-650691E05D6C}"/>
              </a:ext>
            </a:extLst>
          </p:cNvPr>
          <p:cNvSpPr/>
          <p:nvPr/>
        </p:nvSpPr>
        <p:spPr>
          <a:xfrm>
            <a:off x="871539" y="4325299"/>
            <a:ext cx="436379" cy="179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B7C0F0E-0FFF-470B-8506-92AC99212A26}"/>
              </a:ext>
            </a:extLst>
          </p:cNvPr>
          <p:cNvSpPr/>
          <p:nvPr/>
        </p:nvSpPr>
        <p:spPr>
          <a:xfrm>
            <a:off x="865466" y="4298405"/>
            <a:ext cx="460382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Nozzle</a:t>
            </a:r>
            <a:endParaRPr lang="en-US" altLang="ko-KR" sz="20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F5B742A-390D-4483-884E-40A8671831A4}"/>
              </a:ext>
            </a:extLst>
          </p:cNvPr>
          <p:cNvSpPr/>
          <p:nvPr/>
        </p:nvSpPr>
        <p:spPr>
          <a:xfrm>
            <a:off x="3274080" y="2456330"/>
            <a:ext cx="546847" cy="107576"/>
          </a:xfrm>
          <a:prstGeom prst="rect">
            <a:avLst/>
          </a:prstGeom>
          <a:solidFill>
            <a:srgbClr val="B7BABA"/>
          </a:solidFill>
          <a:ln>
            <a:solidFill>
              <a:srgbClr val="B7B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566272E5-82C3-4512-B64C-48E178B2ADC6}"/>
              </a:ext>
            </a:extLst>
          </p:cNvPr>
          <p:cNvSpPr/>
          <p:nvPr/>
        </p:nvSpPr>
        <p:spPr>
          <a:xfrm>
            <a:off x="2848587" y="2438400"/>
            <a:ext cx="1368150" cy="152399"/>
          </a:xfrm>
          <a:prstGeom prst="roundRect">
            <a:avLst/>
          </a:prstGeom>
          <a:solidFill>
            <a:srgbClr val="B7BABA"/>
          </a:solidFill>
          <a:ln>
            <a:solidFill>
              <a:srgbClr val="B7B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4080C4B3-B6FE-4D13-9F5E-8856EE43B4DB}"/>
              </a:ext>
            </a:extLst>
          </p:cNvPr>
          <p:cNvSpPr/>
          <p:nvPr/>
        </p:nvSpPr>
        <p:spPr>
          <a:xfrm>
            <a:off x="2822566" y="2397830"/>
            <a:ext cx="1431803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How to use a fire extinguisher</a:t>
            </a:r>
            <a:endParaRPr lang="en-US" altLang="ko-KR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F68DC8F-57FC-422C-A7A5-6290F0C9178B}"/>
              </a:ext>
            </a:extLst>
          </p:cNvPr>
          <p:cNvSpPr/>
          <p:nvPr/>
        </p:nvSpPr>
        <p:spPr>
          <a:xfrm>
            <a:off x="2637586" y="3427325"/>
            <a:ext cx="824753" cy="120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32EF5E0C-304E-4DF8-B795-41B4B6196D07}"/>
              </a:ext>
            </a:extLst>
          </p:cNvPr>
          <p:cNvSpPr/>
          <p:nvPr/>
        </p:nvSpPr>
        <p:spPr>
          <a:xfrm>
            <a:off x="2543843" y="3393773"/>
            <a:ext cx="1120820" cy="1846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How to use a fire extinguisher</a:t>
            </a:r>
            <a:endParaRPr lang="en-US" altLang="ko-KR" sz="1600" b="0" cap="none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09324677-8CAF-4E55-8EFD-C1D9437DD679}"/>
              </a:ext>
            </a:extLst>
          </p:cNvPr>
          <p:cNvSpPr/>
          <p:nvPr/>
        </p:nvSpPr>
        <p:spPr>
          <a:xfrm>
            <a:off x="3713121" y="3418360"/>
            <a:ext cx="824753" cy="120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D4FBA307-EEB0-4086-A958-9954B0E690DE}"/>
              </a:ext>
            </a:extLst>
          </p:cNvPr>
          <p:cNvSpPr/>
          <p:nvPr/>
        </p:nvSpPr>
        <p:spPr>
          <a:xfrm>
            <a:off x="3661267" y="3360542"/>
            <a:ext cx="92845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ko-KR" sz="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Remove the nozzle and </a:t>
            </a:r>
          </a:p>
          <a:p>
            <a:r>
              <a:rPr lang="en-US" altLang="ko-KR" sz="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stand towards the fire</a:t>
            </a:r>
            <a:endParaRPr lang="en-US" altLang="ko-KR" sz="1600" b="0" cap="none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96E1111-51B2-4B71-B3F7-9BE818B320A3}"/>
              </a:ext>
            </a:extLst>
          </p:cNvPr>
          <p:cNvSpPr/>
          <p:nvPr/>
        </p:nvSpPr>
        <p:spPr>
          <a:xfrm>
            <a:off x="2646550" y="4371822"/>
            <a:ext cx="824754" cy="280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89493D6F-2FF6-4441-92BE-E80E2B1D2BA0}"/>
              </a:ext>
            </a:extLst>
          </p:cNvPr>
          <p:cNvSpPr/>
          <p:nvPr/>
        </p:nvSpPr>
        <p:spPr>
          <a:xfrm>
            <a:off x="2579910" y="4368893"/>
            <a:ext cx="104868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ko-KR" sz="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Hold the nozzle toward the </a:t>
            </a:r>
          </a:p>
          <a:p>
            <a:r>
              <a:rPr lang="en-US" altLang="ko-KR" sz="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fire and press the handle </a:t>
            </a:r>
          </a:p>
          <a:p>
            <a:r>
              <a:rPr lang="en-US" altLang="ko-KR" sz="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up and down with force</a:t>
            </a:r>
            <a:endParaRPr lang="en-US" altLang="ko-KR" sz="1600" b="0" cap="none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AF545F6C-A381-4144-A998-077A0ADF94EB}"/>
              </a:ext>
            </a:extLst>
          </p:cNvPr>
          <p:cNvSpPr/>
          <p:nvPr/>
        </p:nvSpPr>
        <p:spPr>
          <a:xfrm>
            <a:off x="3724174" y="4392251"/>
            <a:ext cx="824754" cy="280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09BA0BED-68FD-4E64-85D6-2903C08DF855}"/>
              </a:ext>
            </a:extLst>
          </p:cNvPr>
          <p:cNvSpPr/>
          <p:nvPr/>
        </p:nvSpPr>
        <p:spPr>
          <a:xfrm>
            <a:off x="3664895" y="4377403"/>
            <a:ext cx="873957" cy="1846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ko-KR" sz="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Spray the wind evenly</a:t>
            </a:r>
            <a:endParaRPr lang="en-US" altLang="ko-KR" sz="1600" b="0" cap="none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직사각형 1">
            <a:extLst>
              <a:ext uri="{FF2B5EF4-FFF2-40B4-BE49-F238E27FC236}">
                <a16:creationId xmlns:a16="http://schemas.microsoft.com/office/drawing/2014/main" id="{C90EEE1B-544A-480A-B8B2-7E9D977EBF28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" name="그림 12">
            <a:extLst>
              <a:ext uri="{FF2B5EF4-FFF2-40B4-BE49-F238E27FC236}">
                <a16:creationId xmlns:a16="http://schemas.microsoft.com/office/drawing/2014/main" id="{D31F0230-9C36-4B25-9B5E-119894F1EE9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12FDA736-D843-4A41-85B4-0D52DA5E1E4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53" name="Google Shape;141;p16">
            <a:extLst>
              <a:ext uri="{FF2B5EF4-FFF2-40B4-BE49-F238E27FC236}">
                <a16:creationId xmlns:a16="http://schemas.microsoft.com/office/drawing/2014/main" id="{6F1D3CDD-1ECC-41FB-8DD2-84DC360411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직사각형 53">
            <a:extLst>
              <a:ext uri="{FF2B5EF4-FFF2-40B4-BE49-F238E27FC236}">
                <a16:creationId xmlns:a16="http://schemas.microsoft.com/office/drawing/2014/main" id="{E2E84209-ED74-4356-9A55-263B7C0B543A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43AB755C-7F07-48A8-86C2-57E7CB33F6AA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18409EB8-A15D-4304-94CB-700F4A2FF6D5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6A818EA9-0E81-4D41-AF22-7B38F4F4AB85}"/>
              </a:ext>
            </a:extLst>
          </p:cNvPr>
          <p:cNvSpPr/>
          <p:nvPr/>
        </p:nvSpPr>
        <p:spPr>
          <a:xfrm>
            <a:off x="8458838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Rectangle 70">
            <a:extLst>
              <a:ext uri="{FF2B5EF4-FFF2-40B4-BE49-F238E27FC236}">
                <a16:creationId xmlns:a16="http://schemas.microsoft.com/office/drawing/2014/main" id="{296E829A-80BA-470A-BF1D-F5ED2A6C34C6}"/>
              </a:ext>
            </a:extLst>
          </p:cNvPr>
          <p:cNvSpPr/>
          <p:nvPr/>
        </p:nvSpPr>
        <p:spPr>
          <a:xfrm>
            <a:off x="679269" y="1762816"/>
            <a:ext cx="8413111" cy="3757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0C75D02-5444-455D-B563-B05F54D33032}"/>
              </a:ext>
            </a:extLst>
          </p:cNvPr>
          <p:cNvSpPr/>
          <p:nvPr/>
        </p:nvSpPr>
        <p:spPr>
          <a:xfrm>
            <a:off x="4949825" y="2223662"/>
            <a:ext cx="3859369" cy="24406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60000"/>
              </a:lnSpc>
            </a:pPr>
            <a:r>
              <a:rPr lang="en-US" altLang="ko-KR" sz="1400" b="1" dirty="0">
                <a:latin typeface="Calibri"/>
                <a:ea typeface="Calibri"/>
                <a:cs typeface="Calibri"/>
                <a:sym typeface="Calibri"/>
              </a:rPr>
              <a:t>         1. Bring a fire extinguisher to a fire area</a:t>
            </a:r>
          </a:p>
          <a:p>
            <a:pPr lvl="0" algn="just">
              <a:lnSpc>
                <a:spcPct val="160000"/>
              </a:lnSpc>
            </a:pPr>
            <a:r>
              <a:rPr lang="en-US" altLang="ko-KR" sz="1400" b="1" dirty="0">
                <a:latin typeface="Calibri"/>
                <a:ea typeface="Calibri"/>
                <a:cs typeface="Calibri"/>
                <a:sym typeface="Calibri"/>
              </a:rPr>
              <a:t>         2. Remove the safety latch</a:t>
            </a:r>
          </a:p>
          <a:p>
            <a:pPr lvl="0" algn="just">
              <a:lnSpc>
                <a:spcPct val="160000"/>
              </a:lnSpc>
            </a:pPr>
            <a:r>
              <a:rPr lang="en-US" altLang="ko-KR" sz="1400" b="1" dirty="0">
                <a:latin typeface="Calibri"/>
                <a:ea typeface="Calibri"/>
                <a:cs typeface="Calibri"/>
                <a:sym typeface="Calibri"/>
              </a:rPr>
              <a:t>         3. Pull the wire and direct it toward the fire</a:t>
            </a:r>
          </a:p>
          <a:p>
            <a:pPr lvl="0" algn="just">
              <a:lnSpc>
                <a:spcPct val="160000"/>
              </a:lnSpc>
            </a:pPr>
            <a:r>
              <a:rPr lang="en-US" altLang="ko-KR" sz="1400" b="1" dirty="0">
                <a:latin typeface="Calibri"/>
                <a:ea typeface="Calibri"/>
                <a:cs typeface="Calibri"/>
                <a:sym typeface="Calibri"/>
              </a:rPr>
              <a:t>         4. Grasp the handle tightly</a:t>
            </a:r>
          </a:p>
          <a:p>
            <a:pPr lvl="0" algn="just">
              <a:lnSpc>
                <a:spcPct val="160000"/>
              </a:lnSpc>
            </a:pPr>
            <a:r>
              <a:rPr lang="en-US" altLang="ko-KR" sz="1400" b="1" dirty="0">
                <a:latin typeface="Calibri"/>
                <a:ea typeface="Calibri"/>
                <a:cs typeface="Calibri"/>
                <a:sym typeface="Calibri"/>
              </a:rPr>
              <a:t>         5. Spray evenly into the fire</a:t>
            </a:r>
            <a:endParaRPr lang="en-US" altLang="ko-KR" dirty="0"/>
          </a:p>
        </p:txBody>
      </p:sp>
      <p:sp>
        <p:nvSpPr>
          <p:cNvPr id="56" name="다이아몬드 27">
            <a:extLst>
              <a:ext uri="{FF2B5EF4-FFF2-40B4-BE49-F238E27FC236}">
                <a16:creationId xmlns:a16="http://schemas.microsoft.com/office/drawing/2014/main" id="{3EB15F4A-A889-44C3-8C14-109C77A4261A}"/>
              </a:ext>
            </a:extLst>
          </p:cNvPr>
          <p:cNvSpPr/>
          <p:nvPr/>
        </p:nvSpPr>
        <p:spPr>
          <a:xfrm>
            <a:off x="5093198" y="2725284"/>
            <a:ext cx="168934" cy="16893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다이아몬드 27">
            <a:extLst>
              <a:ext uri="{FF2B5EF4-FFF2-40B4-BE49-F238E27FC236}">
                <a16:creationId xmlns:a16="http://schemas.microsoft.com/office/drawing/2014/main" id="{73ABFC18-493C-4A51-A4ED-2E75BC4B876D}"/>
              </a:ext>
            </a:extLst>
          </p:cNvPr>
          <p:cNvSpPr/>
          <p:nvPr/>
        </p:nvSpPr>
        <p:spPr>
          <a:xfrm>
            <a:off x="5084387" y="3065332"/>
            <a:ext cx="168934" cy="16893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다이아몬드 27">
            <a:extLst>
              <a:ext uri="{FF2B5EF4-FFF2-40B4-BE49-F238E27FC236}">
                <a16:creationId xmlns:a16="http://schemas.microsoft.com/office/drawing/2014/main" id="{2FB86271-4DEF-4B72-9DCE-D226E6200DD4}"/>
              </a:ext>
            </a:extLst>
          </p:cNvPr>
          <p:cNvSpPr/>
          <p:nvPr/>
        </p:nvSpPr>
        <p:spPr>
          <a:xfrm>
            <a:off x="5084387" y="3424894"/>
            <a:ext cx="168934" cy="16893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다이아몬드 27">
            <a:extLst>
              <a:ext uri="{FF2B5EF4-FFF2-40B4-BE49-F238E27FC236}">
                <a16:creationId xmlns:a16="http://schemas.microsoft.com/office/drawing/2014/main" id="{395243D8-6AA2-462F-95C6-07E64D2E550D}"/>
              </a:ext>
            </a:extLst>
          </p:cNvPr>
          <p:cNvSpPr/>
          <p:nvPr/>
        </p:nvSpPr>
        <p:spPr>
          <a:xfrm>
            <a:off x="5084387" y="3750161"/>
            <a:ext cx="168934" cy="16893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다이아몬드 27">
            <a:extLst>
              <a:ext uri="{FF2B5EF4-FFF2-40B4-BE49-F238E27FC236}">
                <a16:creationId xmlns:a16="http://schemas.microsoft.com/office/drawing/2014/main" id="{634765A6-326A-41DB-AA29-5B7D874987CA}"/>
              </a:ext>
            </a:extLst>
          </p:cNvPr>
          <p:cNvSpPr/>
          <p:nvPr/>
        </p:nvSpPr>
        <p:spPr>
          <a:xfrm>
            <a:off x="5075268" y="4107437"/>
            <a:ext cx="168934" cy="16893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511</Words>
  <Application>Microsoft Office PowerPoint</Application>
  <PresentationFormat>사용자 지정</PresentationFormat>
  <Paragraphs>135</Paragraphs>
  <Slides>11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0" baseType="lpstr">
      <vt:lpstr>Arial</vt:lpstr>
      <vt:lpstr>Times New Roman</vt:lpstr>
      <vt:lpstr>Arial Black</vt:lpstr>
      <vt:lpstr>Stardos Stencil</vt:lpstr>
      <vt:lpstr>Calibri</vt:lpstr>
      <vt:lpstr>맑은 고딕</vt:lpstr>
      <vt:lpstr>맑은 고딕</vt:lpstr>
      <vt:lpstr>Segoe UI Black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Nguyen</dc:creator>
  <cp:lastModifiedBy>park</cp:lastModifiedBy>
  <cp:revision>32</cp:revision>
  <dcterms:modified xsi:type="dcterms:W3CDTF">2020-10-20T13:04:00Z</dcterms:modified>
</cp:coreProperties>
</file>